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3" r:id="rId12"/>
    <p:sldId id="265" r:id="rId13"/>
    <p:sldId id="266" r:id="rId14"/>
    <p:sldId id="267" r:id="rId15"/>
    <p:sldId id="285" r:id="rId16"/>
    <p:sldId id="268" r:id="rId17"/>
    <p:sldId id="279" r:id="rId18"/>
    <p:sldId id="269" r:id="rId19"/>
    <p:sldId id="270" r:id="rId20"/>
    <p:sldId id="271" r:id="rId21"/>
    <p:sldId id="272" r:id="rId22"/>
    <p:sldId id="288" r:id="rId23"/>
    <p:sldId id="273" r:id="rId24"/>
    <p:sldId id="274" r:id="rId25"/>
    <p:sldId id="275" r:id="rId26"/>
    <p:sldId id="280" r:id="rId27"/>
    <p:sldId id="282" r:id="rId28"/>
    <p:sldId id="287" r:id="rId29"/>
    <p:sldId id="289" r:id="rId30"/>
    <p:sldId id="276" r:id="rId31"/>
    <p:sldId id="284" r:id="rId32"/>
    <p:sldId id="277" r:id="rId33"/>
    <p:sldId id="286" r:id="rId34"/>
    <p:sldId id="278" r:id="rId3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32" autoAdjust="0"/>
  </p:normalViewPr>
  <p:slideViewPr>
    <p:cSldViewPr snapToGrid="0">
      <p:cViewPr varScale="1">
        <p:scale>
          <a:sx n="106" d="100"/>
          <a:sy n="106" d="100"/>
        </p:scale>
        <p:origin x="176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89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90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91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0AC3231-42AE-4EEB-9364-FFD42F51E839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ln w="0">
            <a:noFill/>
          </a:ln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914400" y="3257640"/>
            <a:ext cx="7314480" cy="308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sldNum" idx="10"/>
          </p:nvPr>
        </p:nvSpPr>
        <p:spPr>
          <a:xfrm>
            <a:off x="5180040" y="651348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C93DE4E-263C-44DA-940A-84263AA4F621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7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ln w="0">
            <a:noFill/>
          </a:ln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914400" y="3257640"/>
            <a:ext cx="7314480" cy="308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sldNum" idx="11"/>
          </p:nvPr>
        </p:nvSpPr>
        <p:spPr>
          <a:xfrm>
            <a:off x="5180040" y="651348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29C90C2-2B0B-4624-8036-B3920B26B1AC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10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ln w="0">
            <a:noFill/>
          </a:ln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914400" y="3257640"/>
            <a:ext cx="7314480" cy="308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sldNum" idx="12"/>
          </p:nvPr>
        </p:nvSpPr>
        <p:spPr>
          <a:xfrm>
            <a:off x="5180040" y="651348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0C64E0B-F219-4999-90D7-3DD650FEE00F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11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indent="0" algn="r">
              <a:buNone/>
            </a:pPr>
            <a:fld id="{A0AC3231-42AE-4EEB-9364-FFD42F51E83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13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2527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indent="0" algn="r">
              <a:buNone/>
            </a:pPr>
            <a:fld id="{A0AC3231-42AE-4EEB-9364-FFD42F51E83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24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714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indent="0" algn="r">
              <a:buNone/>
            </a:pPr>
            <a:fld id="{A0AC3231-42AE-4EEB-9364-FFD42F51E83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25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714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indent="0" algn="r">
              <a:buNone/>
            </a:pPr>
            <a:fld id="{A0AC3231-42AE-4EEB-9364-FFD42F51E83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31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12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D56EF2C-A2D5-4A4A-8A19-399FD0759C19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8A07B15-1522-4922-A955-0E78EFB4CC45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29C7155-17F9-4C02-9C5F-CEBA3434A5FC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A38E8BC-427C-48C0-9B85-634BF331B7DA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B129A37-7CB1-41D2-9863-78B6735BAFE2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D3EAAE4-60AA-4F8B-8834-45FF6CCB7026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FAC2123-44F5-4F3E-96D9-E3B630A81728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154D70-6990-4EFA-A7BF-EB414C32D6B0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7E29DF6-66CB-44AF-91CD-A24387DB5784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9C4817E-0209-4191-8DD3-91AF9AB101E7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7A91505-96B4-4441-BC58-C3A6B71874A9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1D8754-43A9-475F-BFC7-FD50EB6714F6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C638134-7821-4565-9C5C-08D50887122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56922C3-B963-4939-A21F-980C17FBB09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6B0775E-47BD-4FCB-94BB-C97DC4B57FB3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75C0C83-78A4-4BFE-8F8C-18BA59F83772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242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0AB056C-5999-4E47-BAF9-3F8A13DDAF4D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81951-2A12-42EE-A7C2-F3CB18398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A83372-1D0F-4D94-8FF4-0229D363E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DBD508-C3ED-40B9-86A4-2265AD4C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CAC9F2-B864-4651-A711-67E4C19A3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397C5-AE14-44C7-AE54-053117C0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373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EA7F7-A3BE-421D-9857-D408625E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B7A088-05F4-482F-8931-0E3946687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42814E-AC9C-441D-90DC-381748CD9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E265EF-3E92-452C-812C-413B2B7FA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00FB1-3C3E-41B3-ADEC-4841E2B4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20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ADECC-E627-4327-A3B7-AC078125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51BB5B-05D6-40AE-A347-432C7A8F8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62C4A5-AE26-4488-9154-3810ED1F1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02CFE5-C2AC-469D-AFC3-A47349A6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955DE-7BD5-4C92-A275-BB1D3B53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23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0E07E-5883-4A7B-B4D1-5F7DE507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3F7BD6-07F3-4311-8A0C-B78923BDD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39B5A5-0B8C-4906-B8EB-A69E66A92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07099A-F709-4180-A426-38D1366D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07174F-F83D-4913-BA03-9137BBC1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0AF430-6981-48BC-AC7D-08AA6AD61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0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D96B0-BB44-46A8-BBC2-BCD79DEC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A43B61-10BA-4FA4-9ED1-1697B534B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E5D692-B4B0-4538-8FFD-F01F4A334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5E573E-4A50-4A00-86B1-13C445271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7EC67-EFF8-4786-8133-306F86D7A8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975EF2-557E-475A-A6DF-2F59FFCF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C38588-A484-4792-911C-4CBC43F8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3472E7-B990-4CDD-B1D1-79D8F7A6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1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F4896BD-C08B-4CB9-B902-75C0D2F748F2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7C802-3098-43EB-95F9-02631433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6F554B-C3D1-4D69-93B6-28CEBED3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2AE7B9-ACA3-4714-B3B7-E24FDEF2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35A54E-E3C9-496E-B9A3-7A5C3B15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50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00376A-06DB-44F5-956C-98DBECBA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3AC231-28F8-41AF-AE03-F2B22AF7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2E6DC3-12CD-4F42-B807-05A012A6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44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3E079-BDEC-438D-82F0-FCF058EA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D4DE9D-5EE3-4E47-A460-8A0E1FC3D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F91A25-E61D-481F-A4BF-81894411C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C3C6F2-E614-4AD6-A5CE-A97592B4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38CAA-D371-4AA7-A945-2D0EFC3D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6F91BE-AA72-4399-9007-2A7E1EE8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47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AF6D8-264C-439D-81D4-62323C6D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CFC283-6798-480C-B3BF-71C1477DF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30D373-6B9F-4765-A525-BF6E25313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B960BD-6482-43BB-9389-A85082E1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4B5E22-B95F-4168-94DE-D1D0A484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7DDE46-64F8-44D8-8C58-BBFC9D0B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874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BB86B-41F5-46C5-92CD-1C494D91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3D58AE-9BD6-4C5E-ABD3-9F04C1BEC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BFBDD0-EBE5-4D38-87EE-78285674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BD9E7-C00B-4EA4-8109-6A04AB6D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11A00A-D911-4DEE-BFAD-7D8FA12E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53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9321ED-BDC7-44F1-B2C6-344B1D7C1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4199C-D0F8-4595-8AC5-136EC98A6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4F0347-AF22-498E-B6CC-B3788C7E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E0C45B-F002-441B-9E8A-0B3730D0F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782E53-C3C2-4275-814A-F59B8982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1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0F3835D-095D-4B4D-8FBC-FE3632684EFA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D38E1EE-4A3D-46B0-9B06-CD253D733006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A17D8BC-B57F-43D0-9D77-495B3466815D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3D9C4E-C3A1-46E2-9BB0-55E00CDB0EF2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D6302C8-8439-4181-AF3A-1A51209C9C22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CF2E8BE-F5F7-4EE2-914A-8CEA1DEDB0D4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/>
        </p:nvSpPr>
        <p:spPr>
          <a:xfrm>
            <a:off x="0" y="1449000"/>
            <a:ext cx="9143280" cy="369000"/>
          </a:xfrm>
          <a:custGeom>
            <a:avLst/>
            <a:gdLst>
              <a:gd name="textAreaLeft" fmla="*/ 0 w 9143280"/>
              <a:gd name="textAreaRight" fmla="*/ 9144000 w 9143280"/>
              <a:gd name="textAreaTop" fmla="*/ 0 h 369000"/>
              <a:gd name="textAreaBottom" fmla="*/ 369720 h 369000"/>
            </a:gdLst>
            <a:ahLst/>
            <a:cxnLst/>
            <a:rect l="textAreaLeft" t="textAreaTop" r="textAreaRight" b="textAreaBottom"/>
            <a:pathLst>
              <a:path w="9144000" h="369569">
                <a:moveTo>
                  <a:pt x="0" y="369328"/>
                </a:moveTo>
                <a:lnTo>
                  <a:pt x="9144000" y="369328"/>
                </a:lnTo>
                <a:lnTo>
                  <a:pt x="91440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C0504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bk object 17"/>
          <p:cNvSpPr/>
          <p:nvPr/>
        </p:nvSpPr>
        <p:spPr>
          <a:xfrm>
            <a:off x="0" y="1449000"/>
            <a:ext cx="9143280" cy="369000"/>
          </a:xfrm>
          <a:custGeom>
            <a:avLst/>
            <a:gdLst>
              <a:gd name="textAreaLeft" fmla="*/ 0 w 9143280"/>
              <a:gd name="textAreaRight" fmla="*/ 9144000 w 9143280"/>
              <a:gd name="textAreaTop" fmla="*/ 0 h 369000"/>
              <a:gd name="textAreaBottom" fmla="*/ 369720 h 369000"/>
            </a:gdLst>
            <a:ahLst/>
            <a:cxnLst/>
            <a:rect l="textAreaLeft" t="textAreaTop" r="textAreaRight" b="textAreaBottom"/>
            <a:pathLst>
              <a:path w="9144000" h="369569">
                <a:moveTo>
                  <a:pt x="0" y="369328"/>
                </a:moveTo>
                <a:lnTo>
                  <a:pt x="9144000" y="369328"/>
                </a:lnTo>
                <a:lnTo>
                  <a:pt x="91440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noFill/>
          <a:ln w="25400">
            <a:solidFill>
              <a:srgbClr val="8B383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>
          <a:xfrm>
            <a:off x="3108960" y="6378120"/>
            <a:ext cx="292536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>
          <a:xfrm>
            <a:off x="6583680" y="6378120"/>
            <a:ext cx="210240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040">
              <a:lnSpc>
                <a:spcPct val="100000"/>
              </a:lnSpc>
              <a:buNone/>
              <a:tabLst>
                <a:tab pos="0" algn="l"/>
              </a:tabLst>
              <a:defRPr lang="ru-RU" sz="18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040">
              <a:lnSpc>
                <a:spcPct val="100000"/>
              </a:lnSpc>
              <a:buNone/>
              <a:tabLst>
                <a:tab pos="0" algn="l"/>
              </a:tabLst>
            </a:pPr>
            <a:fld id="{CEE64BD8-9EED-45B6-AE3F-5B5A3D52A2CC}" type="slidenum">
              <a:rPr lang="ru-RU" sz="18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04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>
          <a:xfrm>
            <a:off x="457200" y="6378120"/>
            <a:ext cx="210240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k object 16"/>
          <p:cNvSpPr/>
          <p:nvPr/>
        </p:nvSpPr>
        <p:spPr>
          <a:xfrm>
            <a:off x="0" y="1449000"/>
            <a:ext cx="9143280" cy="369000"/>
          </a:xfrm>
          <a:custGeom>
            <a:avLst/>
            <a:gdLst>
              <a:gd name="textAreaLeft" fmla="*/ 0 w 9143280"/>
              <a:gd name="textAreaRight" fmla="*/ 9144000 w 9143280"/>
              <a:gd name="textAreaTop" fmla="*/ 0 h 369000"/>
              <a:gd name="textAreaBottom" fmla="*/ 369720 h 369000"/>
            </a:gdLst>
            <a:ahLst/>
            <a:cxnLst/>
            <a:rect l="textAreaLeft" t="textAreaTop" r="textAreaRight" b="textAreaBottom"/>
            <a:pathLst>
              <a:path w="9144000" h="369569">
                <a:moveTo>
                  <a:pt x="0" y="369328"/>
                </a:moveTo>
                <a:lnTo>
                  <a:pt x="9144000" y="369328"/>
                </a:lnTo>
                <a:lnTo>
                  <a:pt x="91440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C0504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bk object 17"/>
          <p:cNvSpPr/>
          <p:nvPr/>
        </p:nvSpPr>
        <p:spPr>
          <a:xfrm>
            <a:off x="0" y="1449000"/>
            <a:ext cx="9143280" cy="369000"/>
          </a:xfrm>
          <a:custGeom>
            <a:avLst/>
            <a:gdLst>
              <a:gd name="textAreaLeft" fmla="*/ 0 w 9143280"/>
              <a:gd name="textAreaRight" fmla="*/ 9144000 w 9143280"/>
              <a:gd name="textAreaTop" fmla="*/ 0 h 369000"/>
              <a:gd name="textAreaBottom" fmla="*/ 369720 h 369000"/>
            </a:gdLst>
            <a:ahLst/>
            <a:cxnLst/>
            <a:rect l="textAreaLeft" t="textAreaTop" r="textAreaRight" b="textAreaBottom"/>
            <a:pathLst>
              <a:path w="9144000" h="369569">
                <a:moveTo>
                  <a:pt x="0" y="369328"/>
                </a:moveTo>
                <a:lnTo>
                  <a:pt x="9144000" y="369328"/>
                </a:lnTo>
                <a:lnTo>
                  <a:pt x="91440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noFill/>
          <a:ln w="25400">
            <a:solidFill>
              <a:srgbClr val="8B383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ftr" idx="4"/>
          </p:nvPr>
        </p:nvSpPr>
        <p:spPr>
          <a:xfrm>
            <a:off x="3108960" y="6378120"/>
            <a:ext cx="292536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ldNum" idx="5"/>
          </p:nvPr>
        </p:nvSpPr>
        <p:spPr>
          <a:xfrm>
            <a:off x="6583680" y="6378120"/>
            <a:ext cx="210240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040">
              <a:lnSpc>
                <a:spcPct val="100000"/>
              </a:lnSpc>
              <a:buNone/>
              <a:tabLst>
                <a:tab pos="0" algn="l"/>
              </a:tabLst>
              <a:defRPr lang="ru-RU" sz="18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040">
              <a:lnSpc>
                <a:spcPct val="100000"/>
              </a:lnSpc>
              <a:buNone/>
              <a:tabLst>
                <a:tab pos="0" algn="l"/>
              </a:tabLst>
            </a:pPr>
            <a:fld id="{1FBF0880-D0EB-4EAF-AF00-69932096085E}" type="slidenum">
              <a:rPr lang="ru-RU" sz="18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04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 idx="6"/>
          </p:nvPr>
        </p:nvSpPr>
        <p:spPr>
          <a:xfrm>
            <a:off x="457200" y="6378120"/>
            <a:ext cx="210240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4C4FB-303F-4810-9BE6-9C9F2F5E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50C88C-1DAE-48D0-914D-ABB678565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8ABF87-CAEF-4C7F-8F17-FF23A60C5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F237A-1765-4E1E-B9EF-F025B54FD125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8F08FF-2822-4EAF-80E0-ED60DE84B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962B88-FF80-45D2-88A8-4D409DEC5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70E90-43FF-4530-A255-6D6DB0AC3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62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png"/><Relationship Id="rId21" Type="http://schemas.openxmlformats.org/officeDocument/2006/relationships/image" Target="../media/image3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4.png"/><Relationship Id="rId10" Type="http://schemas.openxmlformats.org/officeDocument/2006/relationships/image" Target="../media/image71.jpeg"/><Relationship Id="rId4" Type="http://schemas.openxmlformats.org/officeDocument/2006/relationships/image" Target="../media/image67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3.png"/><Relationship Id="rId7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3.png"/><Relationship Id="rId7" Type="http://schemas.openxmlformats.org/officeDocument/2006/relationships/image" Target="../media/image8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18" Type="http://schemas.openxmlformats.org/officeDocument/2006/relationships/image" Target="../media/image110.jpeg"/><Relationship Id="rId3" Type="http://schemas.openxmlformats.org/officeDocument/2006/relationships/image" Target="../media/image4.png"/><Relationship Id="rId21" Type="http://schemas.openxmlformats.org/officeDocument/2006/relationships/image" Target="../media/image113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17" Type="http://schemas.openxmlformats.org/officeDocument/2006/relationships/image" Target="../media/image10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8.jpeg"/><Relationship Id="rId20" Type="http://schemas.openxmlformats.org/officeDocument/2006/relationships/image" Target="../media/image1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6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19" Type="http://schemas.openxmlformats.org/officeDocument/2006/relationships/image" Target="../media/image111.jpeg"/><Relationship Id="rId4" Type="http://schemas.openxmlformats.org/officeDocument/2006/relationships/image" Target="../media/image3.pn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3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 6"/>
          <p:cNvSpPr/>
          <p:nvPr/>
        </p:nvSpPr>
        <p:spPr>
          <a:xfrm>
            <a:off x="642960" y="1071720"/>
            <a:ext cx="788400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33CC"/>
                </a:solidFill>
                <a:latin typeface="Times New Roman"/>
              </a:rPr>
              <a:t>АВГУСТОВСКОЕ СОВЕЩАНИЕ</a:t>
            </a:r>
            <a:endParaRPr lang="ru-RU" sz="2400" b="0" strike="noStrike" spc="-1" dirty="0">
              <a:solidFill>
                <a:srgbClr val="0033CC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33CC"/>
                </a:solidFill>
                <a:latin typeface="Times New Roman"/>
              </a:rPr>
              <a:t> ПЕДАГОГИЧЕСКИХ РАБОТНИКОВ</a:t>
            </a:r>
            <a:endParaRPr lang="ru-RU" sz="2400" b="0" strike="noStrike" spc="-1" dirty="0">
              <a:solidFill>
                <a:srgbClr val="0033CC"/>
              </a:solidFill>
              <a:latin typeface="Arial"/>
            </a:endParaRPr>
          </a:p>
        </p:txBody>
      </p:sp>
      <p:sp>
        <p:nvSpPr>
          <p:cNvPr id="93" name="Прямоугольник 7"/>
          <p:cNvSpPr/>
          <p:nvPr/>
        </p:nvSpPr>
        <p:spPr>
          <a:xfrm>
            <a:off x="179640" y="3069000"/>
            <a:ext cx="8496360" cy="246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endParaRPr lang="ru-RU" sz="2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  <a:tabLst>
                <a:tab pos="571680" algn="l"/>
              </a:tabLst>
            </a:pPr>
            <a:r>
              <a:rPr lang="ru-RU" sz="30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«Стратегия развития муниципальной </a:t>
            </a:r>
            <a:endParaRPr lang="ru-RU" sz="3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  <a:tabLst>
                <a:tab pos="571680" algn="l"/>
              </a:tabLst>
            </a:pPr>
            <a:r>
              <a:rPr lang="ru-RU" sz="30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системы образования: от вызовов к решениям»</a:t>
            </a:r>
            <a:endParaRPr lang="ru-RU" sz="3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  <a:tabLst>
                <a:tab pos="57168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  <a:tabLst>
                <a:tab pos="571680" algn="l"/>
              </a:tabLst>
            </a:pPr>
            <a:endParaRPr lang="ru-RU" sz="2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  <a:tabLst>
                <a:tab pos="571680" algn="l"/>
              </a:tabLst>
            </a:pPr>
            <a:r>
              <a:rPr lang="ru-RU" sz="1600" b="1" strike="noStrike" spc="-1" dirty="0">
                <a:solidFill>
                  <a:srgbClr val="000099"/>
                </a:solidFill>
                <a:latin typeface="Times New Roman"/>
                <a:ea typeface="Times New Roman"/>
              </a:rPr>
              <a:t>                                                   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Прямоугольник 8"/>
          <p:cNvSpPr/>
          <p:nvPr/>
        </p:nvSpPr>
        <p:spPr>
          <a:xfrm>
            <a:off x="3564000" y="6021360"/>
            <a:ext cx="291240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dk1"/>
                </a:solidFill>
                <a:latin typeface="Times New Roman"/>
              </a:rPr>
              <a:t>27 августа 2025 г</a:t>
            </a:r>
            <a:r>
              <a:rPr lang="ru-RU" sz="1800" b="1" i="1" strike="noStrike" spc="-1" dirty="0">
                <a:solidFill>
                  <a:schemeClr val="dk1"/>
                </a:solidFill>
                <a:latin typeface="Times New Roman"/>
              </a:rPr>
              <a:t>.</a:t>
            </a:r>
            <a:endParaRPr lang="ru-RU" sz="1800" b="0" i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object 5"/>
          <p:cNvSpPr/>
          <p:nvPr/>
        </p:nvSpPr>
        <p:spPr>
          <a:xfrm>
            <a:off x="-76320" y="0"/>
            <a:ext cx="9219600" cy="1627920"/>
          </a:xfrm>
          <a:prstGeom prst="rect">
            <a:avLst/>
          </a:pr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800" b="1" strike="noStrike" spc="-1">
                <a:solidFill>
                  <a:schemeClr val="dk1"/>
                </a:solidFill>
                <a:latin typeface="Times New Roman"/>
              </a:rPr>
              <a:t>                       </a:t>
            </a:r>
            <a:r>
              <a:rPr lang="ru-RU" sz="2400" b="1" strike="noStrike" spc="-1">
                <a:solidFill>
                  <a:schemeClr val="lt1"/>
                </a:solidFill>
                <a:latin typeface="Times New Roman"/>
              </a:rPr>
              <a:t>Отдел образования администрации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r>
              <a:rPr lang="ru-RU" sz="2400" b="1" strike="noStrike" spc="-1">
                <a:solidFill>
                  <a:schemeClr val="lt1"/>
                </a:solidFill>
                <a:latin typeface="Times New Roman"/>
              </a:rPr>
              <a:t>                                   Апанасенковского  муниципального                          		                округа Ставропольского края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Рисунок 11"/>
          <p:cNvPicPr/>
          <p:nvPr/>
        </p:nvPicPr>
        <p:blipFill>
          <a:blip r:embed="rId3" cstate="print"/>
          <a:stretch/>
        </p:blipFill>
        <p:spPr>
          <a:xfrm>
            <a:off x="0" y="-9000"/>
            <a:ext cx="1370880" cy="1496880"/>
          </a:xfrm>
          <a:prstGeom prst="rect">
            <a:avLst/>
          </a:prstGeom>
          <a:ln w="0">
            <a:noFill/>
          </a:ln>
        </p:spPr>
      </p:pic>
      <p:pic>
        <p:nvPicPr>
          <p:cNvPr id="97" name="Image 1"/>
          <p:cNvPicPr/>
          <p:nvPr/>
        </p:nvPicPr>
        <p:blipFill>
          <a:blip r:embed="rId4" cstate="print"/>
          <a:stretch/>
        </p:blipFill>
        <p:spPr>
          <a:xfrm>
            <a:off x="8203680" y="0"/>
            <a:ext cx="75996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1"/>
          <p:cNvPicPr/>
          <p:nvPr/>
        </p:nvPicPr>
        <p:blipFill>
          <a:blip r:embed="rId3" cstate="print"/>
          <a:stretch/>
        </p:blipFill>
        <p:spPr>
          <a:xfrm>
            <a:off x="0" y="-9000"/>
            <a:ext cx="1218600" cy="1456200"/>
          </a:xfrm>
          <a:prstGeom prst="rect">
            <a:avLst/>
          </a:prstGeom>
          <a:ln w="0">
            <a:noFill/>
          </a:ln>
        </p:spPr>
      </p:pic>
      <p:pic>
        <p:nvPicPr>
          <p:cNvPr id="174" name="Image 1"/>
          <p:cNvPicPr/>
          <p:nvPr/>
        </p:nvPicPr>
        <p:blipFill>
          <a:blip r:embed="rId4" cstate="print"/>
          <a:stretch/>
        </p:blipFill>
        <p:spPr>
          <a:xfrm>
            <a:off x="8004600" y="78840"/>
            <a:ext cx="647280" cy="1280160"/>
          </a:xfrm>
          <a:prstGeom prst="rect">
            <a:avLst/>
          </a:prstGeom>
          <a:ln w="0">
            <a:noFill/>
          </a:ln>
        </p:spPr>
      </p:pic>
      <p:sp>
        <p:nvSpPr>
          <p:cNvPr id="175" name="TextBox 2"/>
          <p:cNvSpPr/>
          <p:nvPr/>
        </p:nvSpPr>
        <p:spPr>
          <a:xfrm>
            <a:off x="1311381" y="257982"/>
            <a:ext cx="6600438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</a:p>
          <a:p>
            <a:pPr algn="ctr" defTabSz="914040">
              <a:lnSpc>
                <a:spcPct val="100000"/>
              </a:lnSpc>
            </a:pPr>
            <a:r>
              <a:rPr lang="ru-RU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ПРАЗДНОВАНИЯ 80-й ГОДОВЩИНЫ ПОБЕДЫ </a:t>
            </a:r>
          </a:p>
          <a:p>
            <a:pPr algn="ctr" defTabSz="914040">
              <a:lnSpc>
                <a:spcPct val="100000"/>
              </a:lnSpc>
            </a:pPr>
            <a:r>
              <a:rPr lang="ru-RU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1941-1945 ГОДОВ</a:t>
            </a:r>
          </a:p>
        </p:txBody>
      </p:sp>
      <p:pic>
        <p:nvPicPr>
          <p:cNvPr id="176" name="Рисунок 4"/>
          <p:cNvPicPr/>
          <p:nvPr/>
        </p:nvPicPr>
        <p:blipFill>
          <a:blip r:embed="rId5" cstate="print"/>
          <a:stretch/>
        </p:blipFill>
        <p:spPr>
          <a:xfrm>
            <a:off x="1919520" y="3645720"/>
            <a:ext cx="1799640" cy="100440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7"/>
          <p:cNvPicPr/>
          <p:nvPr/>
        </p:nvPicPr>
        <p:blipFill>
          <a:blip r:embed="rId6" cstate="print"/>
          <a:srcRect l="2537" t="8929" r="4681" b="10714"/>
          <a:stretch/>
        </p:blipFill>
        <p:spPr>
          <a:xfrm>
            <a:off x="2241000" y="1947600"/>
            <a:ext cx="3239640" cy="1295280"/>
          </a:xfrm>
          <a:prstGeom prst="rect">
            <a:avLst/>
          </a:prstGeom>
          <a:ln w="0">
            <a:noFill/>
          </a:ln>
        </p:spPr>
      </p:pic>
      <p:pic>
        <p:nvPicPr>
          <p:cNvPr id="178" name="Рисунок 13"/>
          <p:cNvPicPr/>
          <p:nvPr/>
        </p:nvPicPr>
        <p:blipFill>
          <a:blip r:embed="rId7" cstate="print"/>
          <a:srcRect l="5187" r="14032"/>
          <a:stretch/>
        </p:blipFill>
        <p:spPr>
          <a:xfrm>
            <a:off x="7128360" y="2026800"/>
            <a:ext cx="1751760" cy="1219680"/>
          </a:xfrm>
          <a:prstGeom prst="rect">
            <a:avLst/>
          </a:prstGeom>
          <a:ln w="0">
            <a:noFill/>
          </a:ln>
        </p:spPr>
      </p:pic>
      <p:pic>
        <p:nvPicPr>
          <p:cNvPr id="179" name="Рисунок 16"/>
          <p:cNvPicPr/>
          <p:nvPr/>
        </p:nvPicPr>
        <p:blipFill>
          <a:blip r:embed="rId8" cstate="print"/>
          <a:stretch/>
        </p:blipFill>
        <p:spPr>
          <a:xfrm>
            <a:off x="183240" y="2179800"/>
            <a:ext cx="1617480" cy="106632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18"/>
          <p:cNvPicPr/>
          <p:nvPr/>
        </p:nvPicPr>
        <p:blipFill>
          <a:blip r:embed="rId9" cstate="print"/>
          <a:stretch/>
        </p:blipFill>
        <p:spPr>
          <a:xfrm>
            <a:off x="147600" y="3653280"/>
            <a:ext cx="1585440" cy="1005120"/>
          </a:xfrm>
          <a:prstGeom prst="rect">
            <a:avLst/>
          </a:prstGeom>
          <a:ln w="0">
            <a:noFill/>
          </a:ln>
        </p:spPr>
      </p:pic>
      <p:sp>
        <p:nvSpPr>
          <p:cNvPr id="181" name="Текст 2"/>
          <p:cNvSpPr/>
          <p:nvPr/>
        </p:nvSpPr>
        <p:spPr>
          <a:xfrm>
            <a:off x="-55440" y="3219210"/>
            <a:ext cx="1974960" cy="49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«Диктант Победы» </a:t>
            </a: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более 1500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Текст 2"/>
          <p:cNvSpPr/>
          <p:nvPr/>
        </p:nvSpPr>
        <p:spPr>
          <a:xfrm>
            <a:off x="6336405" y="3206520"/>
            <a:ext cx="1974960" cy="49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Проект «Парта Героя»         1120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Текст 2"/>
          <p:cNvSpPr/>
          <p:nvPr/>
        </p:nvSpPr>
        <p:spPr>
          <a:xfrm>
            <a:off x="5304105" y="6248100"/>
            <a:ext cx="2378970" cy="587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Открытие памятных экспозиций, проведение памятных мероприятий </a:t>
            </a: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2650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Рисунок 5"/>
          <p:cNvPicPr/>
          <p:nvPr/>
        </p:nvPicPr>
        <p:blipFill>
          <a:blip r:embed="rId10" cstate="print"/>
          <a:stretch/>
        </p:blipFill>
        <p:spPr>
          <a:xfrm>
            <a:off x="185220" y="5008260"/>
            <a:ext cx="1325520" cy="1318320"/>
          </a:xfrm>
          <a:prstGeom prst="rect">
            <a:avLst/>
          </a:prstGeom>
          <a:ln w="0">
            <a:noFill/>
          </a:ln>
        </p:spPr>
      </p:pic>
      <p:sp>
        <p:nvSpPr>
          <p:cNvPr id="185" name="Текст 2"/>
          <p:cNvSpPr/>
          <p:nvPr/>
        </p:nvSpPr>
        <p:spPr>
          <a:xfrm>
            <a:off x="-140400" y="6337980"/>
            <a:ext cx="1974960" cy="49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Акция «Сад Памяти»  </a:t>
            </a: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1420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Текст 2"/>
          <p:cNvSpPr/>
          <p:nvPr/>
        </p:nvSpPr>
        <p:spPr>
          <a:xfrm>
            <a:off x="2023920" y="3227040"/>
            <a:ext cx="3763440" cy="39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Церемония, принятия в ряды ВДЮВПД </a:t>
            </a: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«ЮНАРМИЯ»               265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Текст 2"/>
          <p:cNvSpPr/>
          <p:nvPr/>
        </p:nvSpPr>
        <p:spPr>
          <a:xfrm>
            <a:off x="-126630" y="4595400"/>
            <a:ext cx="1974960" cy="49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i="1" strike="noStrike" spc="-1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Письмо солдату»                более 2000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Текст 2"/>
          <p:cNvSpPr/>
          <p:nvPr/>
        </p:nvSpPr>
        <p:spPr>
          <a:xfrm>
            <a:off x="1642725" y="4644300"/>
            <a:ext cx="2200680" cy="51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Акция «Бессмертный полк»    </a:t>
            </a: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2870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Рисунок 8"/>
          <p:cNvPicPr/>
          <p:nvPr/>
        </p:nvPicPr>
        <p:blipFill>
          <a:blip r:embed="rId11" cstate="print"/>
          <a:stretch/>
        </p:blipFill>
        <p:spPr>
          <a:xfrm>
            <a:off x="5698304" y="5114693"/>
            <a:ext cx="1728360" cy="115164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0"/>
          <p:cNvPicPr/>
          <p:nvPr/>
        </p:nvPicPr>
        <p:blipFill>
          <a:blip r:embed="rId12" cstate="print"/>
          <a:stretch/>
        </p:blipFill>
        <p:spPr>
          <a:xfrm>
            <a:off x="7453710" y="3628080"/>
            <a:ext cx="1421640" cy="1015200"/>
          </a:xfrm>
          <a:prstGeom prst="rect">
            <a:avLst/>
          </a:prstGeom>
          <a:ln w="0">
            <a:noFill/>
          </a:ln>
        </p:spPr>
      </p:pic>
      <p:sp>
        <p:nvSpPr>
          <p:cNvPr id="191" name="Текст 2"/>
          <p:cNvSpPr/>
          <p:nvPr/>
        </p:nvSpPr>
        <p:spPr>
          <a:xfrm>
            <a:off x="7276500" y="4611420"/>
            <a:ext cx="1790280" cy="41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Музейные уроки                  </a:t>
            </a: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1520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Текст 2"/>
          <p:cNvSpPr/>
          <p:nvPr/>
        </p:nvSpPr>
        <p:spPr>
          <a:xfrm>
            <a:off x="1654200" y="6315180"/>
            <a:ext cx="2200680" cy="51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Просветительские уроки      </a:t>
            </a: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1628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Рисунок 28"/>
          <p:cNvPicPr/>
          <p:nvPr/>
        </p:nvPicPr>
        <p:blipFill>
          <a:blip r:embed="rId13" cstate="print"/>
          <a:stretch/>
        </p:blipFill>
        <p:spPr>
          <a:xfrm>
            <a:off x="3893040" y="3628080"/>
            <a:ext cx="1515960" cy="1024200"/>
          </a:xfrm>
          <a:prstGeom prst="rect">
            <a:avLst/>
          </a:prstGeom>
          <a:ln w="0">
            <a:noFill/>
          </a:ln>
        </p:spPr>
      </p:pic>
      <p:sp>
        <p:nvSpPr>
          <p:cNvPr id="195" name="Текст 2"/>
          <p:cNvSpPr/>
          <p:nvPr/>
        </p:nvSpPr>
        <p:spPr>
          <a:xfrm>
            <a:off x="3596311" y="4647210"/>
            <a:ext cx="2200680" cy="51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«Вахта Памяти- 2025»            </a:t>
            </a: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343 участника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Рисунок 31"/>
          <p:cNvPicPr/>
          <p:nvPr/>
        </p:nvPicPr>
        <p:blipFill>
          <a:blip r:embed="rId14" cstate="print"/>
          <a:stretch/>
        </p:blipFill>
        <p:spPr>
          <a:xfrm>
            <a:off x="5553180" y="3631770"/>
            <a:ext cx="1739880" cy="1024200"/>
          </a:xfrm>
          <a:prstGeom prst="rect">
            <a:avLst/>
          </a:prstGeom>
          <a:ln w="0">
            <a:noFill/>
          </a:ln>
        </p:spPr>
      </p:pic>
      <p:sp>
        <p:nvSpPr>
          <p:cNvPr id="197" name="Текст 2"/>
          <p:cNvSpPr/>
          <p:nvPr/>
        </p:nvSpPr>
        <p:spPr>
          <a:xfrm>
            <a:off x="5506110" y="4632120"/>
            <a:ext cx="1974960" cy="49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Уроки мужества               </a:t>
            </a: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2820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Рисунок 38"/>
          <p:cNvPicPr/>
          <p:nvPr/>
        </p:nvPicPr>
        <p:blipFill>
          <a:blip r:embed="rId15" cstate="print"/>
          <a:srcRect t="7164" b="9593"/>
          <a:stretch/>
        </p:blipFill>
        <p:spPr>
          <a:xfrm>
            <a:off x="5860080" y="2033280"/>
            <a:ext cx="1126080" cy="1219680"/>
          </a:xfrm>
          <a:prstGeom prst="rect">
            <a:avLst/>
          </a:prstGeom>
          <a:ln w="0">
            <a:noFill/>
          </a:ln>
        </p:spPr>
      </p:pic>
      <p:pic>
        <p:nvPicPr>
          <p:cNvPr id="199" name="Рисунок 40"/>
          <p:cNvPicPr/>
          <p:nvPr/>
        </p:nvPicPr>
        <p:blipFill>
          <a:blip r:embed="rId16" cstate="print"/>
          <a:srcRect t="19064"/>
          <a:stretch/>
        </p:blipFill>
        <p:spPr>
          <a:xfrm>
            <a:off x="7672320" y="5112145"/>
            <a:ext cx="1141470" cy="1218150"/>
          </a:xfrm>
          <a:prstGeom prst="rect">
            <a:avLst/>
          </a:prstGeom>
          <a:ln w="0">
            <a:noFill/>
          </a:ln>
        </p:spPr>
      </p:pic>
      <p:sp>
        <p:nvSpPr>
          <p:cNvPr id="200" name="Текст 2"/>
          <p:cNvSpPr/>
          <p:nvPr/>
        </p:nvSpPr>
        <p:spPr>
          <a:xfrm>
            <a:off x="7416360" y="6282630"/>
            <a:ext cx="1703160" cy="32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Плетение маскировочных с</a:t>
            </a:r>
            <a:r>
              <a:rPr lang="ru-RU" sz="1200" b="0" i="1" strike="noStrike" spc="-1" dirty="0">
                <a:solidFill>
                  <a:srgbClr val="000000"/>
                </a:solidFill>
                <a:latin typeface="Times New Roman"/>
              </a:rPr>
              <a:t>етей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Рисунок 45"/>
          <p:cNvPicPr/>
          <p:nvPr/>
        </p:nvPicPr>
        <p:blipFill>
          <a:blip r:embed="rId17" cstate="print"/>
          <a:stretch/>
        </p:blipFill>
        <p:spPr>
          <a:xfrm>
            <a:off x="3733760" y="5116935"/>
            <a:ext cx="1795680" cy="1151640"/>
          </a:xfrm>
          <a:prstGeom prst="rect">
            <a:avLst/>
          </a:prstGeom>
          <a:ln w="0">
            <a:noFill/>
          </a:ln>
        </p:spPr>
      </p:pic>
      <p:sp>
        <p:nvSpPr>
          <p:cNvPr id="202" name="Текст 2"/>
          <p:cNvSpPr/>
          <p:nvPr/>
        </p:nvSpPr>
        <p:spPr>
          <a:xfrm>
            <a:off x="3453391" y="6277980"/>
            <a:ext cx="2200680" cy="51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0" i="1" strike="noStrike" spc="-1" dirty="0">
                <a:solidFill>
                  <a:srgbClr val="000000"/>
                </a:solidFill>
                <a:latin typeface="Times New Roman"/>
              </a:rPr>
              <a:t>Праздничные концерты          </a:t>
            </a:r>
            <a:r>
              <a:rPr lang="ru-RU" sz="1000" b="0" i="1" strike="noStrike" spc="-1" dirty="0">
                <a:solidFill>
                  <a:srgbClr val="000000"/>
                </a:solidFill>
                <a:latin typeface="Times New Roman"/>
              </a:rPr>
              <a:t>более 2000 участников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C5571-42EA-4A1C-9B24-FBC231EE96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9" y="5112145"/>
            <a:ext cx="1611521" cy="11658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object 19"/>
          <p:cNvGrpSpPr/>
          <p:nvPr/>
        </p:nvGrpSpPr>
        <p:grpSpPr>
          <a:xfrm>
            <a:off x="175680" y="317880"/>
            <a:ext cx="654480" cy="854280"/>
            <a:chOff x="175680" y="317880"/>
            <a:chExt cx="654480" cy="854280"/>
          </a:xfrm>
        </p:grpSpPr>
        <p:sp>
          <p:nvSpPr>
            <p:cNvPr id="204" name="object 20"/>
            <p:cNvSpPr/>
            <p:nvPr/>
          </p:nvSpPr>
          <p:spPr>
            <a:xfrm>
              <a:off x="175680" y="317880"/>
              <a:ext cx="654480" cy="854280"/>
            </a:xfrm>
            <a:custGeom>
              <a:avLst/>
              <a:gdLst>
                <a:gd name="textAreaLeft" fmla="*/ 0 w 654480"/>
                <a:gd name="textAreaRight" fmla="*/ 655200 w 654480"/>
                <a:gd name="textAreaTop" fmla="*/ 0 h 854280"/>
                <a:gd name="textAreaBottom" fmla="*/ 855000 h 854280"/>
              </a:gdLst>
              <a:ahLst/>
              <a:cxnLst/>
              <a:rect l="textAreaLeft" t="textAreaTop" r="textAreaRight" b="textAreaBottom"/>
              <a:pathLst>
                <a:path w="1110614" h="1850389">
                  <a:moveTo>
                    <a:pt x="1110311" y="0"/>
                  </a:moveTo>
                  <a:lnTo>
                    <a:pt x="0" y="0"/>
                  </a:lnTo>
                  <a:lnTo>
                    <a:pt x="0" y="1849954"/>
                  </a:lnTo>
                  <a:lnTo>
                    <a:pt x="1110311" y="1849954"/>
                  </a:lnTo>
                  <a:lnTo>
                    <a:pt x="1110311" y="0"/>
                  </a:lnTo>
                  <a:close/>
                </a:path>
              </a:pathLst>
            </a:custGeom>
            <a:solidFill>
              <a:srgbClr val="FBE9E7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914040">
                <a:lnSpc>
                  <a:spcPct val="100000"/>
                </a:lnSpc>
              </a:pPr>
              <a:endParaRPr lang="ru-RU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05" name="object 21"/>
            <p:cNvSpPr/>
            <p:nvPr/>
          </p:nvSpPr>
          <p:spPr>
            <a:xfrm>
              <a:off x="325440" y="505800"/>
              <a:ext cx="354600" cy="537120"/>
            </a:xfrm>
            <a:custGeom>
              <a:avLst/>
              <a:gdLst>
                <a:gd name="textAreaLeft" fmla="*/ 0 w 354600"/>
                <a:gd name="textAreaRight" fmla="*/ 355320 w 354600"/>
                <a:gd name="textAreaTop" fmla="*/ 0 h 537120"/>
                <a:gd name="textAreaBottom" fmla="*/ 537840 h 537120"/>
              </a:gdLst>
              <a:ahLst/>
              <a:cxnLst/>
              <a:rect l="textAreaLeft" t="textAreaTop" r="textAreaRight" b="textAreaBottom"/>
              <a:pathLst>
                <a:path w="601980" h="1163955">
                  <a:moveTo>
                    <a:pt x="95745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121920"/>
                  </a:lnTo>
                  <a:lnTo>
                    <a:pt x="24244" y="121920"/>
                  </a:lnTo>
                  <a:lnTo>
                    <a:pt x="24244" y="20320"/>
                  </a:lnTo>
                  <a:lnTo>
                    <a:pt x="71323" y="20320"/>
                  </a:lnTo>
                  <a:lnTo>
                    <a:pt x="71323" y="121920"/>
                  </a:lnTo>
                  <a:lnTo>
                    <a:pt x="95745" y="121920"/>
                  </a:lnTo>
                  <a:lnTo>
                    <a:pt x="95745" y="20320"/>
                  </a:lnTo>
                  <a:lnTo>
                    <a:pt x="95745" y="0"/>
                  </a:lnTo>
                  <a:close/>
                </a:path>
                <a:path w="601980" h="1163955">
                  <a:moveTo>
                    <a:pt x="188087" y="83058"/>
                  </a:moveTo>
                  <a:lnTo>
                    <a:pt x="180924" y="48234"/>
                  </a:lnTo>
                  <a:lnTo>
                    <a:pt x="177571" y="42735"/>
                  </a:lnTo>
                  <a:lnTo>
                    <a:pt x="171767" y="36880"/>
                  </a:lnTo>
                  <a:lnTo>
                    <a:pt x="164731" y="32702"/>
                  </a:lnTo>
                  <a:lnTo>
                    <a:pt x="164198" y="32550"/>
                  </a:lnTo>
                  <a:lnTo>
                    <a:pt x="164198" y="68033"/>
                  </a:lnTo>
                  <a:lnTo>
                    <a:pt x="128358" y="68033"/>
                  </a:lnTo>
                  <a:lnTo>
                    <a:pt x="128841" y="61798"/>
                  </a:lnTo>
                  <a:lnTo>
                    <a:pt x="130733" y="56972"/>
                  </a:lnTo>
                  <a:lnTo>
                    <a:pt x="137515" y="49999"/>
                  </a:lnTo>
                  <a:lnTo>
                    <a:pt x="141554" y="48234"/>
                  </a:lnTo>
                  <a:lnTo>
                    <a:pt x="148450" y="48234"/>
                  </a:lnTo>
                  <a:lnTo>
                    <a:pt x="150647" y="48666"/>
                  </a:lnTo>
                  <a:lnTo>
                    <a:pt x="152781" y="49517"/>
                  </a:lnTo>
                  <a:lnTo>
                    <a:pt x="154952" y="50279"/>
                  </a:lnTo>
                  <a:lnTo>
                    <a:pt x="156832" y="51473"/>
                  </a:lnTo>
                  <a:lnTo>
                    <a:pt x="158496" y="53187"/>
                  </a:lnTo>
                  <a:lnTo>
                    <a:pt x="160159" y="54762"/>
                  </a:lnTo>
                  <a:lnTo>
                    <a:pt x="161467" y="56845"/>
                  </a:lnTo>
                  <a:lnTo>
                    <a:pt x="162458" y="59512"/>
                  </a:lnTo>
                  <a:lnTo>
                    <a:pt x="163461" y="61798"/>
                  </a:lnTo>
                  <a:lnTo>
                    <a:pt x="164071" y="64731"/>
                  </a:lnTo>
                  <a:lnTo>
                    <a:pt x="164198" y="68033"/>
                  </a:lnTo>
                  <a:lnTo>
                    <a:pt x="164198" y="32550"/>
                  </a:lnTo>
                  <a:lnTo>
                    <a:pt x="156438" y="30187"/>
                  </a:lnTo>
                  <a:lnTo>
                    <a:pt x="146900" y="29349"/>
                  </a:lnTo>
                  <a:lnTo>
                    <a:pt x="140131" y="29349"/>
                  </a:lnTo>
                  <a:lnTo>
                    <a:pt x="134124" y="30454"/>
                  </a:lnTo>
                  <a:lnTo>
                    <a:pt x="128778" y="32702"/>
                  </a:lnTo>
                  <a:lnTo>
                    <a:pt x="123672" y="34721"/>
                  </a:lnTo>
                  <a:lnTo>
                    <a:pt x="104495" y="68033"/>
                  </a:lnTo>
                  <a:lnTo>
                    <a:pt x="104470" y="75171"/>
                  </a:lnTo>
                  <a:lnTo>
                    <a:pt x="107213" y="96672"/>
                  </a:lnTo>
                  <a:lnTo>
                    <a:pt x="115443" y="112026"/>
                  </a:lnTo>
                  <a:lnTo>
                    <a:pt x="129146" y="121234"/>
                  </a:lnTo>
                  <a:lnTo>
                    <a:pt x="148323" y="124307"/>
                  </a:lnTo>
                  <a:lnTo>
                    <a:pt x="157721" y="124307"/>
                  </a:lnTo>
                  <a:lnTo>
                    <a:pt x="182460" y="105422"/>
                  </a:lnTo>
                  <a:lnTo>
                    <a:pt x="184404" y="101904"/>
                  </a:lnTo>
                  <a:lnTo>
                    <a:pt x="186842" y="95338"/>
                  </a:lnTo>
                  <a:lnTo>
                    <a:pt x="162953" y="95338"/>
                  </a:lnTo>
                  <a:lnTo>
                    <a:pt x="162115" y="98513"/>
                  </a:lnTo>
                  <a:lnTo>
                    <a:pt x="160210" y="101015"/>
                  </a:lnTo>
                  <a:lnTo>
                    <a:pt x="157251" y="102857"/>
                  </a:lnTo>
                  <a:lnTo>
                    <a:pt x="154393" y="104571"/>
                  </a:lnTo>
                  <a:lnTo>
                    <a:pt x="151053" y="105422"/>
                  </a:lnTo>
                  <a:lnTo>
                    <a:pt x="141554" y="105422"/>
                  </a:lnTo>
                  <a:lnTo>
                    <a:pt x="127647" y="83058"/>
                  </a:lnTo>
                  <a:lnTo>
                    <a:pt x="188087" y="83058"/>
                  </a:lnTo>
                  <a:close/>
                </a:path>
                <a:path w="601980" h="1163955">
                  <a:moveTo>
                    <a:pt x="282752" y="70167"/>
                  </a:moveTo>
                  <a:lnTo>
                    <a:pt x="264693" y="34848"/>
                  </a:lnTo>
                  <a:lnTo>
                    <a:pt x="259930" y="32651"/>
                  </a:lnTo>
                  <a:lnTo>
                    <a:pt x="259207" y="32308"/>
                  </a:lnTo>
                  <a:lnTo>
                    <a:pt x="259207" y="68033"/>
                  </a:lnTo>
                  <a:lnTo>
                    <a:pt x="259207" y="76098"/>
                  </a:lnTo>
                  <a:lnTo>
                    <a:pt x="257962" y="88290"/>
                  </a:lnTo>
                  <a:lnTo>
                    <a:pt x="254228" y="96989"/>
                  </a:lnTo>
                  <a:lnTo>
                    <a:pt x="247980" y="102222"/>
                  </a:lnTo>
                  <a:lnTo>
                    <a:pt x="239255" y="103962"/>
                  </a:lnTo>
                  <a:lnTo>
                    <a:pt x="230746" y="102120"/>
                  </a:lnTo>
                  <a:lnTo>
                    <a:pt x="224675" y="96621"/>
                  </a:lnTo>
                  <a:lnTo>
                    <a:pt x="221018" y="87452"/>
                  </a:lnTo>
                  <a:lnTo>
                    <a:pt x="219811" y="74625"/>
                  </a:lnTo>
                  <a:lnTo>
                    <a:pt x="219811" y="66929"/>
                  </a:lnTo>
                  <a:lnTo>
                    <a:pt x="221653" y="60706"/>
                  </a:lnTo>
                  <a:lnTo>
                    <a:pt x="225336" y="55930"/>
                  </a:lnTo>
                  <a:lnTo>
                    <a:pt x="229146" y="51168"/>
                  </a:lnTo>
                  <a:lnTo>
                    <a:pt x="233845" y="48780"/>
                  </a:lnTo>
                  <a:lnTo>
                    <a:pt x="245249" y="48780"/>
                  </a:lnTo>
                  <a:lnTo>
                    <a:pt x="250012" y="51346"/>
                  </a:lnTo>
                  <a:lnTo>
                    <a:pt x="253695" y="56476"/>
                  </a:lnTo>
                  <a:lnTo>
                    <a:pt x="257378" y="61493"/>
                  </a:lnTo>
                  <a:lnTo>
                    <a:pt x="259207" y="68033"/>
                  </a:lnTo>
                  <a:lnTo>
                    <a:pt x="259207" y="32308"/>
                  </a:lnTo>
                  <a:lnTo>
                    <a:pt x="255295" y="30454"/>
                  </a:lnTo>
                  <a:lnTo>
                    <a:pt x="250240" y="29349"/>
                  </a:lnTo>
                  <a:lnTo>
                    <a:pt x="244767" y="29349"/>
                  </a:lnTo>
                  <a:lnTo>
                    <a:pt x="237096" y="30187"/>
                  </a:lnTo>
                  <a:lnTo>
                    <a:pt x="230466" y="32702"/>
                  </a:lnTo>
                  <a:lnTo>
                    <a:pt x="224878" y="36880"/>
                  </a:lnTo>
                  <a:lnTo>
                    <a:pt x="220357" y="42735"/>
                  </a:lnTo>
                  <a:lnTo>
                    <a:pt x="220167" y="31737"/>
                  </a:lnTo>
                  <a:lnTo>
                    <a:pt x="197878" y="31737"/>
                  </a:lnTo>
                  <a:lnTo>
                    <a:pt x="197878" y="164630"/>
                  </a:lnTo>
                  <a:lnTo>
                    <a:pt x="220713" y="164630"/>
                  </a:lnTo>
                  <a:lnTo>
                    <a:pt x="220713" y="110185"/>
                  </a:lnTo>
                  <a:lnTo>
                    <a:pt x="226009" y="116357"/>
                  </a:lnTo>
                  <a:lnTo>
                    <a:pt x="232117" y="120777"/>
                  </a:lnTo>
                  <a:lnTo>
                    <a:pt x="239026" y="123418"/>
                  </a:lnTo>
                  <a:lnTo>
                    <a:pt x="246735" y="124307"/>
                  </a:lnTo>
                  <a:lnTo>
                    <a:pt x="252450" y="124307"/>
                  </a:lnTo>
                  <a:lnTo>
                    <a:pt x="280263" y="96621"/>
                  </a:lnTo>
                  <a:lnTo>
                    <a:pt x="281927" y="90881"/>
                  </a:lnTo>
                  <a:lnTo>
                    <a:pt x="282752" y="84582"/>
                  </a:lnTo>
                  <a:lnTo>
                    <a:pt x="282752" y="70167"/>
                  </a:lnTo>
                  <a:close/>
                </a:path>
                <a:path w="601980" h="1163955">
                  <a:moveTo>
                    <a:pt x="383247" y="92532"/>
                  </a:moveTo>
                  <a:lnTo>
                    <a:pt x="382778" y="89471"/>
                  </a:lnTo>
                  <a:lnTo>
                    <a:pt x="381825" y="86906"/>
                  </a:lnTo>
                  <a:lnTo>
                    <a:pt x="380873" y="84226"/>
                  </a:lnTo>
                  <a:lnTo>
                    <a:pt x="379564" y="81965"/>
                  </a:lnTo>
                  <a:lnTo>
                    <a:pt x="378396" y="80670"/>
                  </a:lnTo>
                  <a:lnTo>
                    <a:pt x="377901" y="80124"/>
                  </a:lnTo>
                  <a:lnTo>
                    <a:pt x="376364" y="78295"/>
                  </a:lnTo>
                  <a:lnTo>
                    <a:pt x="374573" y="76835"/>
                  </a:lnTo>
                  <a:lnTo>
                    <a:pt x="372554" y="75730"/>
                  </a:lnTo>
                  <a:lnTo>
                    <a:pt x="370535" y="74510"/>
                  </a:lnTo>
                  <a:lnTo>
                    <a:pt x="368452" y="73647"/>
                  </a:lnTo>
                  <a:lnTo>
                    <a:pt x="366318" y="73164"/>
                  </a:lnTo>
                  <a:lnTo>
                    <a:pt x="370484" y="71945"/>
                  </a:lnTo>
                  <a:lnTo>
                    <a:pt x="373862" y="69748"/>
                  </a:lnTo>
                  <a:lnTo>
                    <a:pt x="376161" y="66954"/>
                  </a:lnTo>
                  <a:lnTo>
                    <a:pt x="379209" y="63258"/>
                  </a:lnTo>
                  <a:lnTo>
                    <a:pt x="380580" y="58928"/>
                  </a:lnTo>
                  <a:lnTo>
                    <a:pt x="380580" y="50622"/>
                  </a:lnTo>
                  <a:lnTo>
                    <a:pt x="365594" y="33566"/>
                  </a:lnTo>
                  <a:lnTo>
                    <a:pt x="362038" y="32346"/>
                  </a:lnTo>
                  <a:lnTo>
                    <a:pt x="360260" y="32105"/>
                  </a:lnTo>
                  <a:lnTo>
                    <a:pt x="360260" y="84721"/>
                  </a:lnTo>
                  <a:lnTo>
                    <a:pt x="360260" y="100965"/>
                  </a:lnTo>
                  <a:lnTo>
                    <a:pt x="355206" y="105054"/>
                  </a:lnTo>
                  <a:lnTo>
                    <a:pt x="313855" y="105054"/>
                  </a:lnTo>
                  <a:lnTo>
                    <a:pt x="313855" y="80670"/>
                  </a:lnTo>
                  <a:lnTo>
                    <a:pt x="355676" y="80670"/>
                  </a:lnTo>
                  <a:lnTo>
                    <a:pt x="360260" y="84721"/>
                  </a:lnTo>
                  <a:lnTo>
                    <a:pt x="360260" y="32105"/>
                  </a:lnTo>
                  <a:lnTo>
                    <a:pt x="357759" y="31762"/>
                  </a:lnTo>
                  <a:lnTo>
                    <a:pt x="357759" y="51295"/>
                  </a:lnTo>
                  <a:lnTo>
                    <a:pt x="357759" y="60858"/>
                  </a:lnTo>
                  <a:lnTo>
                    <a:pt x="356692" y="62865"/>
                  </a:lnTo>
                  <a:lnTo>
                    <a:pt x="354558" y="64579"/>
                  </a:lnTo>
                  <a:lnTo>
                    <a:pt x="352399" y="66167"/>
                  </a:lnTo>
                  <a:lnTo>
                    <a:pt x="349440" y="66954"/>
                  </a:lnTo>
                  <a:lnTo>
                    <a:pt x="313855" y="66954"/>
                  </a:lnTo>
                  <a:lnTo>
                    <a:pt x="313855" y="47866"/>
                  </a:lnTo>
                  <a:lnTo>
                    <a:pt x="353542" y="47866"/>
                  </a:lnTo>
                  <a:lnTo>
                    <a:pt x="357759" y="51295"/>
                  </a:lnTo>
                  <a:lnTo>
                    <a:pt x="357759" y="31762"/>
                  </a:lnTo>
                  <a:lnTo>
                    <a:pt x="291744" y="31737"/>
                  </a:lnTo>
                  <a:lnTo>
                    <a:pt x="291744" y="121920"/>
                  </a:lnTo>
                  <a:lnTo>
                    <a:pt x="354672" y="121920"/>
                  </a:lnTo>
                  <a:lnTo>
                    <a:pt x="383247" y="99860"/>
                  </a:lnTo>
                  <a:lnTo>
                    <a:pt x="383247" y="92532"/>
                  </a:lnTo>
                  <a:close/>
                </a:path>
                <a:path w="601980" h="1163955">
                  <a:moveTo>
                    <a:pt x="476986" y="81038"/>
                  </a:moveTo>
                  <a:lnTo>
                    <a:pt x="475665" y="77558"/>
                  </a:lnTo>
                  <a:lnTo>
                    <a:pt x="474141" y="73520"/>
                  </a:lnTo>
                  <a:lnTo>
                    <a:pt x="468439" y="68389"/>
                  </a:lnTo>
                  <a:lnTo>
                    <a:pt x="462838" y="63131"/>
                  </a:lnTo>
                  <a:lnTo>
                    <a:pt x="457022" y="61201"/>
                  </a:lnTo>
                  <a:lnTo>
                    <a:pt x="457022" y="86537"/>
                  </a:lnTo>
                  <a:lnTo>
                    <a:pt x="457022" y="95211"/>
                  </a:lnTo>
                  <a:lnTo>
                    <a:pt x="455841" y="98513"/>
                  </a:lnTo>
                  <a:lnTo>
                    <a:pt x="453453" y="100838"/>
                  </a:lnTo>
                  <a:lnTo>
                    <a:pt x="451078" y="103035"/>
                  </a:lnTo>
                  <a:lnTo>
                    <a:pt x="447751" y="104140"/>
                  </a:lnTo>
                  <a:lnTo>
                    <a:pt x="415658" y="104140"/>
                  </a:lnTo>
                  <a:lnTo>
                    <a:pt x="415658" y="77558"/>
                  </a:lnTo>
                  <a:lnTo>
                    <a:pt x="447751" y="77558"/>
                  </a:lnTo>
                  <a:lnTo>
                    <a:pt x="451078" y="78714"/>
                  </a:lnTo>
                  <a:lnTo>
                    <a:pt x="453453" y="81038"/>
                  </a:lnTo>
                  <a:lnTo>
                    <a:pt x="455841" y="83235"/>
                  </a:lnTo>
                  <a:lnTo>
                    <a:pt x="457022" y="86537"/>
                  </a:lnTo>
                  <a:lnTo>
                    <a:pt x="457022" y="61201"/>
                  </a:lnTo>
                  <a:lnTo>
                    <a:pt x="455002" y="60515"/>
                  </a:lnTo>
                  <a:lnTo>
                    <a:pt x="415658" y="60515"/>
                  </a:lnTo>
                  <a:lnTo>
                    <a:pt x="415658" y="31750"/>
                  </a:lnTo>
                  <a:lnTo>
                    <a:pt x="393014" y="31750"/>
                  </a:lnTo>
                  <a:lnTo>
                    <a:pt x="393014" y="121920"/>
                  </a:lnTo>
                  <a:lnTo>
                    <a:pt x="455002" y="121920"/>
                  </a:lnTo>
                  <a:lnTo>
                    <a:pt x="462838" y="119291"/>
                  </a:lnTo>
                  <a:lnTo>
                    <a:pt x="474141" y="108661"/>
                  </a:lnTo>
                  <a:lnTo>
                    <a:pt x="475818" y="104140"/>
                  </a:lnTo>
                  <a:lnTo>
                    <a:pt x="476986" y="100965"/>
                  </a:lnTo>
                  <a:lnTo>
                    <a:pt x="476986" y="81038"/>
                  </a:lnTo>
                  <a:close/>
                </a:path>
                <a:path w="601980" h="1163955">
                  <a:moveTo>
                    <a:pt x="507657" y="31750"/>
                  </a:moveTo>
                  <a:lnTo>
                    <a:pt x="484479" y="31750"/>
                  </a:lnTo>
                  <a:lnTo>
                    <a:pt x="484479" y="121932"/>
                  </a:lnTo>
                  <a:lnTo>
                    <a:pt x="507657" y="121932"/>
                  </a:lnTo>
                  <a:lnTo>
                    <a:pt x="507657" y="31750"/>
                  </a:lnTo>
                  <a:close/>
                </a:path>
                <a:path w="601980" h="1163955">
                  <a:moveTo>
                    <a:pt x="590042" y="204368"/>
                  </a:moveTo>
                  <a:lnTo>
                    <a:pt x="586333" y="199047"/>
                  </a:lnTo>
                  <a:lnTo>
                    <a:pt x="580301" y="196659"/>
                  </a:lnTo>
                  <a:lnTo>
                    <a:pt x="573532" y="198475"/>
                  </a:lnTo>
                  <a:lnTo>
                    <a:pt x="29502" y="554926"/>
                  </a:lnTo>
                  <a:lnTo>
                    <a:pt x="25069" y="560590"/>
                  </a:lnTo>
                  <a:lnTo>
                    <a:pt x="25006" y="567232"/>
                  </a:lnTo>
                  <a:lnTo>
                    <a:pt x="28689" y="572744"/>
                  </a:lnTo>
                  <a:lnTo>
                    <a:pt x="35509" y="575056"/>
                  </a:lnTo>
                  <a:lnTo>
                    <a:pt x="215569" y="575056"/>
                  </a:lnTo>
                  <a:lnTo>
                    <a:pt x="221615" y="575056"/>
                  </a:lnTo>
                  <a:lnTo>
                    <a:pt x="226529" y="579958"/>
                  </a:lnTo>
                  <a:lnTo>
                    <a:pt x="226529" y="1153147"/>
                  </a:lnTo>
                  <a:lnTo>
                    <a:pt x="229260" y="1160526"/>
                  </a:lnTo>
                  <a:lnTo>
                    <a:pt x="235597" y="1163942"/>
                  </a:lnTo>
                  <a:lnTo>
                    <a:pt x="242709" y="1162888"/>
                  </a:lnTo>
                  <a:lnTo>
                    <a:pt x="247789" y="1156868"/>
                  </a:lnTo>
                  <a:lnTo>
                    <a:pt x="589851" y="211366"/>
                  </a:lnTo>
                  <a:lnTo>
                    <a:pt x="590042" y="204368"/>
                  </a:lnTo>
                  <a:close/>
                </a:path>
                <a:path w="601980" h="1163955">
                  <a:moveTo>
                    <a:pt x="601637" y="83058"/>
                  </a:moveTo>
                  <a:lnTo>
                    <a:pt x="594474" y="48234"/>
                  </a:lnTo>
                  <a:lnTo>
                    <a:pt x="591121" y="42735"/>
                  </a:lnTo>
                  <a:lnTo>
                    <a:pt x="585317" y="36880"/>
                  </a:lnTo>
                  <a:lnTo>
                    <a:pt x="578281" y="32702"/>
                  </a:lnTo>
                  <a:lnTo>
                    <a:pt x="577748" y="32550"/>
                  </a:lnTo>
                  <a:lnTo>
                    <a:pt x="577748" y="68033"/>
                  </a:lnTo>
                  <a:lnTo>
                    <a:pt x="541909" y="68033"/>
                  </a:lnTo>
                  <a:lnTo>
                    <a:pt x="542378" y="61798"/>
                  </a:lnTo>
                  <a:lnTo>
                    <a:pt x="544283" y="56972"/>
                  </a:lnTo>
                  <a:lnTo>
                    <a:pt x="551065" y="49999"/>
                  </a:lnTo>
                  <a:lnTo>
                    <a:pt x="555104" y="48234"/>
                  </a:lnTo>
                  <a:lnTo>
                    <a:pt x="561987" y="48234"/>
                  </a:lnTo>
                  <a:lnTo>
                    <a:pt x="564197" y="48666"/>
                  </a:lnTo>
                  <a:lnTo>
                    <a:pt x="566331" y="49517"/>
                  </a:lnTo>
                  <a:lnTo>
                    <a:pt x="568502" y="50279"/>
                  </a:lnTo>
                  <a:lnTo>
                    <a:pt x="570382" y="51473"/>
                  </a:lnTo>
                  <a:lnTo>
                    <a:pt x="572046" y="53187"/>
                  </a:lnTo>
                  <a:lnTo>
                    <a:pt x="573709" y="54762"/>
                  </a:lnTo>
                  <a:lnTo>
                    <a:pt x="575005" y="56845"/>
                  </a:lnTo>
                  <a:lnTo>
                    <a:pt x="575995" y="59512"/>
                  </a:lnTo>
                  <a:lnTo>
                    <a:pt x="577037" y="61925"/>
                  </a:lnTo>
                  <a:lnTo>
                    <a:pt x="577621" y="64731"/>
                  </a:lnTo>
                  <a:lnTo>
                    <a:pt x="577748" y="68033"/>
                  </a:lnTo>
                  <a:lnTo>
                    <a:pt x="577748" y="32550"/>
                  </a:lnTo>
                  <a:lnTo>
                    <a:pt x="569988" y="30187"/>
                  </a:lnTo>
                  <a:lnTo>
                    <a:pt x="560451" y="29349"/>
                  </a:lnTo>
                  <a:lnTo>
                    <a:pt x="553681" y="29349"/>
                  </a:lnTo>
                  <a:lnTo>
                    <a:pt x="547674" y="30454"/>
                  </a:lnTo>
                  <a:lnTo>
                    <a:pt x="542328" y="32702"/>
                  </a:lnTo>
                  <a:lnTo>
                    <a:pt x="537222" y="34721"/>
                  </a:lnTo>
                  <a:lnTo>
                    <a:pt x="518045" y="68033"/>
                  </a:lnTo>
                  <a:lnTo>
                    <a:pt x="518020" y="75171"/>
                  </a:lnTo>
                  <a:lnTo>
                    <a:pt x="520763" y="96672"/>
                  </a:lnTo>
                  <a:lnTo>
                    <a:pt x="528993" y="112026"/>
                  </a:lnTo>
                  <a:lnTo>
                    <a:pt x="542696" y="121234"/>
                  </a:lnTo>
                  <a:lnTo>
                    <a:pt x="561873" y="124307"/>
                  </a:lnTo>
                  <a:lnTo>
                    <a:pt x="571271" y="124307"/>
                  </a:lnTo>
                  <a:lnTo>
                    <a:pt x="596011" y="105422"/>
                  </a:lnTo>
                  <a:lnTo>
                    <a:pt x="597954" y="101904"/>
                  </a:lnTo>
                  <a:lnTo>
                    <a:pt x="600392" y="95338"/>
                  </a:lnTo>
                  <a:lnTo>
                    <a:pt x="576491" y="95338"/>
                  </a:lnTo>
                  <a:lnTo>
                    <a:pt x="575665" y="98513"/>
                  </a:lnTo>
                  <a:lnTo>
                    <a:pt x="573760" y="101015"/>
                  </a:lnTo>
                  <a:lnTo>
                    <a:pt x="570801" y="102857"/>
                  </a:lnTo>
                  <a:lnTo>
                    <a:pt x="567944" y="104571"/>
                  </a:lnTo>
                  <a:lnTo>
                    <a:pt x="564603" y="105422"/>
                  </a:lnTo>
                  <a:lnTo>
                    <a:pt x="555104" y="105422"/>
                  </a:lnTo>
                  <a:lnTo>
                    <a:pt x="541197" y="83058"/>
                  </a:lnTo>
                  <a:lnTo>
                    <a:pt x="601637" y="83058"/>
                  </a:lnTo>
                  <a:close/>
                </a:path>
              </a:pathLst>
            </a:custGeom>
            <a:solidFill>
              <a:srgbClr val="E1061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914040">
                <a:lnSpc>
                  <a:spcPct val="100000"/>
                </a:lnSpc>
              </a:pPr>
              <a:endParaRPr lang="ru-RU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06" name="object 2"/>
          <p:cNvSpPr/>
          <p:nvPr/>
        </p:nvSpPr>
        <p:spPr>
          <a:xfrm>
            <a:off x="936000" y="317880"/>
            <a:ext cx="2644560" cy="356760"/>
          </a:xfrm>
          <a:custGeom>
            <a:avLst/>
            <a:gdLst>
              <a:gd name="textAreaLeft" fmla="*/ 0 w 2644560"/>
              <a:gd name="textAreaRight" fmla="*/ 2645280 w 2644560"/>
              <a:gd name="textAreaTop" fmla="*/ 0 h 356760"/>
              <a:gd name="textAreaBottom" fmla="*/ 357480 h 356760"/>
            </a:gdLst>
            <a:ahLst/>
            <a:cxnLst/>
            <a:rect l="textAreaLeft" t="textAreaTop" r="textAreaRight" b="textAreaBottom"/>
            <a:pathLst>
              <a:path w="6883400" h="816610">
                <a:moveTo>
                  <a:pt x="6872576" y="0"/>
                </a:moveTo>
                <a:lnTo>
                  <a:pt x="6232302" y="0"/>
                </a:lnTo>
                <a:lnTo>
                  <a:pt x="6232302" y="673969"/>
                </a:lnTo>
                <a:lnTo>
                  <a:pt x="6883162" y="673969"/>
                </a:lnTo>
                <a:lnTo>
                  <a:pt x="6883162" y="516068"/>
                </a:lnTo>
                <a:lnTo>
                  <a:pt x="6446044" y="516068"/>
                </a:lnTo>
                <a:lnTo>
                  <a:pt x="6446044" y="406312"/>
                </a:lnTo>
                <a:lnTo>
                  <a:pt x="6797468" y="406312"/>
                </a:lnTo>
                <a:lnTo>
                  <a:pt x="6797468" y="259960"/>
                </a:lnTo>
                <a:lnTo>
                  <a:pt x="6446044" y="259960"/>
                </a:lnTo>
                <a:lnTo>
                  <a:pt x="6446044" y="157900"/>
                </a:lnTo>
                <a:lnTo>
                  <a:pt x="6872576" y="157900"/>
                </a:lnTo>
                <a:lnTo>
                  <a:pt x="6872576" y="0"/>
                </a:lnTo>
                <a:close/>
              </a:path>
              <a:path w="6883400" h="816610">
                <a:moveTo>
                  <a:pt x="5590102" y="0"/>
                </a:moveTo>
                <a:lnTo>
                  <a:pt x="5380213" y="0"/>
                </a:lnTo>
                <a:lnTo>
                  <a:pt x="5380213" y="673969"/>
                </a:lnTo>
                <a:lnTo>
                  <a:pt x="5591065" y="673969"/>
                </a:lnTo>
                <a:lnTo>
                  <a:pt x="5774558" y="409202"/>
                </a:lnTo>
                <a:lnTo>
                  <a:pt x="5590102" y="409202"/>
                </a:lnTo>
                <a:lnTo>
                  <a:pt x="5590102" y="0"/>
                </a:lnTo>
                <a:close/>
              </a:path>
              <a:path w="6883400" h="816610">
                <a:moveTo>
                  <a:pt x="6087877" y="259960"/>
                </a:moveTo>
                <a:lnTo>
                  <a:pt x="5877988" y="259960"/>
                </a:lnTo>
                <a:lnTo>
                  <a:pt x="5877988" y="673969"/>
                </a:lnTo>
                <a:lnTo>
                  <a:pt x="6087877" y="673969"/>
                </a:lnTo>
                <a:lnTo>
                  <a:pt x="6087877" y="259960"/>
                </a:lnTo>
                <a:close/>
              </a:path>
              <a:path w="6883400" h="816610">
                <a:moveTo>
                  <a:pt x="6087877" y="0"/>
                </a:moveTo>
                <a:lnTo>
                  <a:pt x="5877025" y="0"/>
                </a:lnTo>
                <a:lnTo>
                  <a:pt x="5590102" y="409202"/>
                </a:lnTo>
                <a:lnTo>
                  <a:pt x="5774558" y="409202"/>
                </a:lnTo>
                <a:lnTo>
                  <a:pt x="5877988" y="259960"/>
                </a:lnTo>
                <a:lnTo>
                  <a:pt x="6087877" y="259960"/>
                </a:lnTo>
                <a:lnTo>
                  <a:pt x="6087877" y="0"/>
                </a:lnTo>
                <a:close/>
              </a:path>
              <a:path w="6883400" h="816610">
                <a:moveTo>
                  <a:pt x="4744745" y="0"/>
                </a:moveTo>
                <a:lnTo>
                  <a:pt x="4531003" y="0"/>
                </a:lnTo>
                <a:lnTo>
                  <a:pt x="4531003" y="673969"/>
                </a:lnTo>
                <a:lnTo>
                  <a:pt x="4744745" y="673969"/>
                </a:lnTo>
                <a:lnTo>
                  <a:pt x="4744745" y="398605"/>
                </a:lnTo>
                <a:lnTo>
                  <a:pt x="5235788" y="398605"/>
                </a:lnTo>
                <a:lnTo>
                  <a:pt x="5235788" y="240704"/>
                </a:lnTo>
                <a:lnTo>
                  <a:pt x="4744745" y="240704"/>
                </a:lnTo>
                <a:lnTo>
                  <a:pt x="4744745" y="0"/>
                </a:lnTo>
                <a:close/>
              </a:path>
              <a:path w="6883400" h="816610">
                <a:moveTo>
                  <a:pt x="5235788" y="398605"/>
                </a:moveTo>
                <a:lnTo>
                  <a:pt x="5022046" y="398605"/>
                </a:lnTo>
                <a:lnTo>
                  <a:pt x="5022046" y="673969"/>
                </a:lnTo>
                <a:lnTo>
                  <a:pt x="5235788" y="673969"/>
                </a:lnTo>
                <a:lnTo>
                  <a:pt x="5235788" y="398605"/>
                </a:lnTo>
                <a:close/>
              </a:path>
              <a:path w="6883400" h="816610">
                <a:moveTo>
                  <a:pt x="5235788" y="0"/>
                </a:moveTo>
                <a:lnTo>
                  <a:pt x="5022046" y="0"/>
                </a:lnTo>
                <a:lnTo>
                  <a:pt x="5022046" y="240704"/>
                </a:lnTo>
                <a:lnTo>
                  <a:pt x="5235788" y="240704"/>
                </a:lnTo>
                <a:lnTo>
                  <a:pt x="5235788" y="0"/>
                </a:lnTo>
                <a:close/>
              </a:path>
              <a:path w="6883400" h="816610">
                <a:moveTo>
                  <a:pt x="4419310" y="0"/>
                </a:moveTo>
                <a:lnTo>
                  <a:pt x="3779036" y="0"/>
                </a:lnTo>
                <a:lnTo>
                  <a:pt x="3779036" y="673969"/>
                </a:lnTo>
                <a:lnTo>
                  <a:pt x="4429907" y="673969"/>
                </a:lnTo>
                <a:lnTo>
                  <a:pt x="4429907" y="516068"/>
                </a:lnTo>
                <a:lnTo>
                  <a:pt x="3992789" y="516068"/>
                </a:lnTo>
                <a:lnTo>
                  <a:pt x="3992789" y="406312"/>
                </a:lnTo>
                <a:lnTo>
                  <a:pt x="4344213" y="406312"/>
                </a:lnTo>
                <a:lnTo>
                  <a:pt x="4344213" y="259960"/>
                </a:lnTo>
                <a:lnTo>
                  <a:pt x="3992789" y="259960"/>
                </a:lnTo>
                <a:lnTo>
                  <a:pt x="3992789" y="157900"/>
                </a:lnTo>
                <a:lnTo>
                  <a:pt x="4419310" y="157900"/>
                </a:lnTo>
                <a:lnTo>
                  <a:pt x="4419310" y="0"/>
                </a:lnTo>
                <a:close/>
              </a:path>
              <a:path w="6883400" h="816610">
                <a:moveTo>
                  <a:pt x="2812375" y="0"/>
                </a:moveTo>
                <a:lnTo>
                  <a:pt x="2567827" y="0"/>
                </a:lnTo>
                <a:lnTo>
                  <a:pt x="2856666" y="309069"/>
                </a:lnTo>
                <a:lnTo>
                  <a:pt x="2554341" y="673969"/>
                </a:lnTo>
                <a:lnTo>
                  <a:pt x="2805642" y="673969"/>
                </a:lnTo>
                <a:lnTo>
                  <a:pt x="3029970" y="374533"/>
                </a:lnTo>
                <a:lnTo>
                  <a:pt x="3469165" y="374533"/>
                </a:lnTo>
                <a:lnTo>
                  <a:pt x="3415100" y="309069"/>
                </a:lnTo>
                <a:lnTo>
                  <a:pt x="3458293" y="262850"/>
                </a:lnTo>
                <a:lnTo>
                  <a:pt x="3029970" y="262850"/>
                </a:lnTo>
                <a:lnTo>
                  <a:pt x="2812375" y="0"/>
                </a:lnTo>
                <a:close/>
              </a:path>
              <a:path w="6883400" h="816610">
                <a:moveTo>
                  <a:pt x="3241796" y="374533"/>
                </a:moveTo>
                <a:lnTo>
                  <a:pt x="3029970" y="374533"/>
                </a:lnTo>
                <a:lnTo>
                  <a:pt x="3029970" y="673969"/>
                </a:lnTo>
                <a:lnTo>
                  <a:pt x="3241796" y="673969"/>
                </a:lnTo>
                <a:lnTo>
                  <a:pt x="3241796" y="374533"/>
                </a:lnTo>
                <a:close/>
              </a:path>
              <a:path w="6883400" h="816610">
                <a:moveTo>
                  <a:pt x="3469165" y="374533"/>
                </a:moveTo>
                <a:lnTo>
                  <a:pt x="3241796" y="374533"/>
                </a:lnTo>
                <a:lnTo>
                  <a:pt x="3466124" y="673969"/>
                </a:lnTo>
                <a:lnTo>
                  <a:pt x="3716462" y="673969"/>
                </a:lnTo>
                <a:lnTo>
                  <a:pt x="3469165" y="374533"/>
                </a:lnTo>
                <a:close/>
              </a:path>
              <a:path w="6883400" h="816610">
                <a:moveTo>
                  <a:pt x="3241796" y="0"/>
                </a:moveTo>
                <a:lnTo>
                  <a:pt x="3029970" y="0"/>
                </a:lnTo>
                <a:lnTo>
                  <a:pt x="3029970" y="262850"/>
                </a:lnTo>
                <a:lnTo>
                  <a:pt x="3241796" y="262850"/>
                </a:lnTo>
                <a:lnTo>
                  <a:pt x="3241796" y="0"/>
                </a:lnTo>
                <a:close/>
              </a:path>
              <a:path w="6883400" h="816610">
                <a:moveTo>
                  <a:pt x="3703939" y="0"/>
                </a:moveTo>
                <a:lnTo>
                  <a:pt x="3458428" y="0"/>
                </a:lnTo>
                <a:lnTo>
                  <a:pt x="3241796" y="262850"/>
                </a:lnTo>
                <a:lnTo>
                  <a:pt x="3458293" y="262850"/>
                </a:lnTo>
                <a:lnTo>
                  <a:pt x="3703939" y="0"/>
                </a:lnTo>
                <a:close/>
              </a:path>
              <a:path w="6883400" h="816610">
                <a:moveTo>
                  <a:pt x="1993991" y="0"/>
                </a:moveTo>
                <a:lnTo>
                  <a:pt x="1784092" y="0"/>
                </a:lnTo>
                <a:lnTo>
                  <a:pt x="1784092" y="673969"/>
                </a:lnTo>
                <a:lnTo>
                  <a:pt x="1994954" y="673969"/>
                </a:lnTo>
                <a:lnTo>
                  <a:pt x="2178441" y="409202"/>
                </a:lnTo>
                <a:lnTo>
                  <a:pt x="1993991" y="409202"/>
                </a:lnTo>
                <a:lnTo>
                  <a:pt x="1993991" y="0"/>
                </a:lnTo>
                <a:close/>
              </a:path>
              <a:path w="6883400" h="816610">
                <a:moveTo>
                  <a:pt x="2491767" y="259960"/>
                </a:moveTo>
                <a:lnTo>
                  <a:pt x="2281867" y="259960"/>
                </a:lnTo>
                <a:lnTo>
                  <a:pt x="2281867" y="673969"/>
                </a:lnTo>
                <a:lnTo>
                  <a:pt x="2491767" y="673969"/>
                </a:lnTo>
                <a:lnTo>
                  <a:pt x="2491767" y="259960"/>
                </a:lnTo>
                <a:close/>
              </a:path>
              <a:path w="6883400" h="816610">
                <a:moveTo>
                  <a:pt x="2491767" y="0"/>
                </a:moveTo>
                <a:lnTo>
                  <a:pt x="2280904" y="0"/>
                </a:lnTo>
                <a:lnTo>
                  <a:pt x="1993991" y="409202"/>
                </a:lnTo>
                <a:lnTo>
                  <a:pt x="2178441" y="409202"/>
                </a:lnTo>
                <a:lnTo>
                  <a:pt x="2281867" y="259960"/>
                </a:lnTo>
                <a:lnTo>
                  <a:pt x="2491767" y="259960"/>
                </a:lnTo>
                <a:lnTo>
                  <a:pt x="2491767" y="0"/>
                </a:lnTo>
                <a:close/>
              </a:path>
              <a:path w="6883400" h="816610">
                <a:moveTo>
                  <a:pt x="1389350" y="0"/>
                </a:moveTo>
                <a:lnTo>
                  <a:pt x="971488" y="0"/>
                </a:lnTo>
                <a:lnTo>
                  <a:pt x="971488" y="673969"/>
                </a:lnTo>
                <a:lnTo>
                  <a:pt x="1397046" y="673969"/>
                </a:lnTo>
                <a:lnTo>
                  <a:pt x="1436518" y="673218"/>
                </a:lnTo>
                <a:lnTo>
                  <a:pt x="1506804" y="667205"/>
                </a:lnTo>
                <a:lnTo>
                  <a:pt x="1565478" y="654267"/>
                </a:lnTo>
                <a:lnTo>
                  <a:pt x="1612180" y="628991"/>
                </a:lnTo>
                <a:lnTo>
                  <a:pt x="1649545" y="585697"/>
                </a:lnTo>
                <a:lnTo>
                  <a:pt x="1667546" y="535324"/>
                </a:lnTo>
                <a:lnTo>
                  <a:pt x="1185230" y="535324"/>
                </a:lnTo>
                <a:lnTo>
                  <a:pt x="1185230" y="393789"/>
                </a:lnTo>
                <a:lnTo>
                  <a:pt x="1650060" y="393789"/>
                </a:lnTo>
                <a:lnTo>
                  <a:pt x="1647381" y="388741"/>
                </a:lnTo>
                <a:lnTo>
                  <a:pt x="1602849" y="347039"/>
                </a:lnTo>
                <a:lnTo>
                  <a:pt x="1544119" y="323448"/>
                </a:lnTo>
                <a:lnTo>
                  <a:pt x="1509702" y="318691"/>
                </a:lnTo>
                <a:lnTo>
                  <a:pt x="1509702" y="314838"/>
                </a:lnTo>
                <a:lnTo>
                  <a:pt x="1512906" y="314838"/>
                </a:lnTo>
                <a:lnTo>
                  <a:pt x="1519000" y="313875"/>
                </a:lnTo>
                <a:lnTo>
                  <a:pt x="1563617" y="297990"/>
                </a:lnTo>
                <a:lnTo>
                  <a:pt x="1601165" y="270557"/>
                </a:lnTo>
                <a:lnTo>
                  <a:pt x="1606183" y="263813"/>
                </a:lnTo>
                <a:lnTo>
                  <a:pt x="1185230" y="263813"/>
                </a:lnTo>
                <a:lnTo>
                  <a:pt x="1185230" y="138644"/>
                </a:lnTo>
                <a:lnTo>
                  <a:pt x="1633949" y="138644"/>
                </a:lnTo>
                <a:lnTo>
                  <a:pt x="1632274" y="122159"/>
                </a:lnTo>
                <a:lnTo>
                  <a:pt x="1618734" y="84247"/>
                </a:lnTo>
                <a:lnTo>
                  <a:pt x="1596169" y="52835"/>
                </a:lnTo>
                <a:lnTo>
                  <a:pt x="1564580" y="27925"/>
                </a:lnTo>
                <a:lnTo>
                  <a:pt x="1526757" y="12401"/>
                </a:lnTo>
                <a:lnTo>
                  <a:pt x="1483221" y="3375"/>
                </a:lnTo>
                <a:lnTo>
                  <a:pt x="1443774" y="547"/>
                </a:lnTo>
                <a:lnTo>
                  <a:pt x="1409837" y="62"/>
                </a:lnTo>
                <a:lnTo>
                  <a:pt x="1389350" y="0"/>
                </a:lnTo>
                <a:close/>
              </a:path>
              <a:path w="6883400" h="816610">
                <a:moveTo>
                  <a:pt x="1650060" y="393789"/>
                </a:moveTo>
                <a:lnTo>
                  <a:pt x="1344095" y="393789"/>
                </a:lnTo>
                <a:lnTo>
                  <a:pt x="1367440" y="394573"/>
                </a:lnTo>
                <a:lnTo>
                  <a:pt x="1387418" y="396925"/>
                </a:lnTo>
                <a:lnTo>
                  <a:pt x="1430743" y="416065"/>
                </a:lnTo>
                <a:lnTo>
                  <a:pt x="1448081" y="464080"/>
                </a:lnTo>
                <a:lnTo>
                  <a:pt x="1446334" y="482437"/>
                </a:lnTo>
                <a:lnTo>
                  <a:pt x="1420155" y="520884"/>
                </a:lnTo>
                <a:lnTo>
                  <a:pt x="1371412" y="534422"/>
                </a:lnTo>
                <a:lnTo>
                  <a:pt x="1348911" y="535324"/>
                </a:lnTo>
                <a:lnTo>
                  <a:pt x="1667546" y="535324"/>
                </a:lnTo>
                <a:lnTo>
                  <a:pt x="1670724" y="521668"/>
                </a:lnTo>
                <a:lnTo>
                  <a:pt x="1673373" y="483336"/>
                </a:lnTo>
                <a:lnTo>
                  <a:pt x="1670485" y="447474"/>
                </a:lnTo>
                <a:lnTo>
                  <a:pt x="1661821" y="415942"/>
                </a:lnTo>
                <a:lnTo>
                  <a:pt x="1650060" y="393789"/>
                </a:lnTo>
                <a:close/>
              </a:path>
              <a:path w="6883400" h="816610">
                <a:moveTo>
                  <a:pt x="1633949" y="138644"/>
                </a:moveTo>
                <a:lnTo>
                  <a:pt x="1335425" y="138644"/>
                </a:lnTo>
                <a:lnTo>
                  <a:pt x="1355585" y="139308"/>
                </a:lnTo>
                <a:lnTo>
                  <a:pt x="1372733" y="141296"/>
                </a:lnTo>
                <a:lnTo>
                  <a:pt x="1408538" y="158147"/>
                </a:lnTo>
                <a:lnTo>
                  <a:pt x="1422082" y="199302"/>
                </a:lnTo>
                <a:lnTo>
                  <a:pt x="1420458" y="216336"/>
                </a:lnTo>
                <a:lnTo>
                  <a:pt x="1396083" y="252254"/>
                </a:lnTo>
                <a:lnTo>
                  <a:pt x="1351672" y="263091"/>
                </a:lnTo>
                <a:lnTo>
                  <a:pt x="1328692" y="263813"/>
                </a:lnTo>
                <a:lnTo>
                  <a:pt x="1606183" y="263813"/>
                </a:lnTo>
                <a:lnTo>
                  <a:pt x="1616746" y="249616"/>
                </a:lnTo>
                <a:lnTo>
                  <a:pt x="1627878" y="225305"/>
                </a:lnTo>
                <a:lnTo>
                  <a:pt x="1634560" y="197624"/>
                </a:lnTo>
                <a:lnTo>
                  <a:pt x="1636787" y="166570"/>
                </a:lnTo>
                <a:lnTo>
                  <a:pt x="1633949" y="138644"/>
                </a:lnTo>
                <a:close/>
              </a:path>
              <a:path w="6883400" h="816610">
                <a:moveTo>
                  <a:pt x="772175" y="0"/>
                </a:moveTo>
                <a:lnTo>
                  <a:pt x="183900" y="0"/>
                </a:lnTo>
                <a:lnTo>
                  <a:pt x="183900" y="157900"/>
                </a:lnTo>
                <a:lnTo>
                  <a:pt x="182875" y="216998"/>
                </a:lnTo>
                <a:lnTo>
                  <a:pt x="179803" y="269112"/>
                </a:lnTo>
                <a:lnTo>
                  <a:pt x="174685" y="314244"/>
                </a:lnTo>
                <a:lnTo>
                  <a:pt x="167523" y="352397"/>
                </a:lnTo>
                <a:lnTo>
                  <a:pt x="156326" y="394581"/>
                </a:lnTo>
                <a:lnTo>
                  <a:pt x="142006" y="435438"/>
                </a:lnTo>
                <a:lnTo>
                  <a:pt x="124560" y="474970"/>
                </a:lnTo>
                <a:lnTo>
                  <a:pt x="103986" y="513178"/>
                </a:lnTo>
                <a:lnTo>
                  <a:pt x="0" y="513178"/>
                </a:lnTo>
                <a:lnTo>
                  <a:pt x="11549" y="816467"/>
                </a:lnTo>
                <a:lnTo>
                  <a:pt x="184863" y="816467"/>
                </a:lnTo>
                <a:lnTo>
                  <a:pt x="184863" y="673969"/>
                </a:lnTo>
                <a:lnTo>
                  <a:pt x="880188" y="673969"/>
                </a:lnTo>
                <a:lnTo>
                  <a:pt x="885615" y="518958"/>
                </a:lnTo>
                <a:lnTo>
                  <a:pt x="302325" y="518958"/>
                </a:lnTo>
                <a:lnTo>
                  <a:pt x="322239" y="478641"/>
                </a:lnTo>
                <a:lnTo>
                  <a:pt x="338665" y="438565"/>
                </a:lnTo>
                <a:lnTo>
                  <a:pt x="351603" y="398728"/>
                </a:lnTo>
                <a:lnTo>
                  <a:pt x="361057" y="359130"/>
                </a:lnTo>
                <a:lnTo>
                  <a:pt x="370438" y="289811"/>
                </a:lnTo>
                <a:lnTo>
                  <a:pt x="372786" y="247928"/>
                </a:lnTo>
                <a:lnTo>
                  <a:pt x="373569" y="201229"/>
                </a:lnTo>
                <a:lnTo>
                  <a:pt x="373569" y="157900"/>
                </a:lnTo>
                <a:lnTo>
                  <a:pt x="772175" y="157900"/>
                </a:lnTo>
                <a:lnTo>
                  <a:pt x="772175" y="0"/>
                </a:lnTo>
                <a:close/>
              </a:path>
              <a:path w="6883400" h="816610">
                <a:moveTo>
                  <a:pt x="880188" y="673969"/>
                </a:moveTo>
                <a:lnTo>
                  <a:pt x="700931" y="673969"/>
                </a:lnTo>
                <a:lnTo>
                  <a:pt x="700931" y="816467"/>
                </a:lnTo>
                <a:lnTo>
                  <a:pt x="875198" y="816467"/>
                </a:lnTo>
                <a:lnTo>
                  <a:pt x="880188" y="673969"/>
                </a:lnTo>
                <a:close/>
              </a:path>
              <a:path w="6883400" h="816610">
                <a:moveTo>
                  <a:pt x="772175" y="157900"/>
                </a:moveTo>
                <a:lnTo>
                  <a:pt x="562286" y="157900"/>
                </a:lnTo>
                <a:lnTo>
                  <a:pt x="562286" y="518958"/>
                </a:lnTo>
                <a:lnTo>
                  <a:pt x="885615" y="518958"/>
                </a:lnTo>
                <a:lnTo>
                  <a:pt x="885784" y="514141"/>
                </a:lnTo>
                <a:lnTo>
                  <a:pt x="772175" y="514141"/>
                </a:lnTo>
                <a:lnTo>
                  <a:pt x="772175" y="157900"/>
                </a:lnTo>
                <a:close/>
              </a:path>
            </a:pathLst>
          </a:custGeom>
          <a:solidFill>
            <a:srgbClr val="E1061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7" name="object 3"/>
          <p:cNvSpPr/>
          <p:nvPr/>
        </p:nvSpPr>
        <p:spPr>
          <a:xfrm>
            <a:off x="1194840" y="813960"/>
            <a:ext cx="2214000" cy="285120"/>
          </a:xfrm>
          <a:custGeom>
            <a:avLst/>
            <a:gdLst>
              <a:gd name="textAreaLeft" fmla="*/ 0 w 2214000"/>
              <a:gd name="textAreaRight" fmla="*/ 2214720 w 2214000"/>
              <a:gd name="textAreaTop" fmla="*/ 0 h 285120"/>
              <a:gd name="textAreaBottom" fmla="*/ 285840 h 285120"/>
            </a:gdLst>
            <a:ahLst/>
            <a:cxnLst/>
            <a:rect l="textAreaLeft" t="textAreaTop" r="textAreaRight" b="textAreaBottom"/>
            <a:pathLst>
              <a:path w="5904230" h="674370">
                <a:moveTo>
                  <a:pt x="5903977" y="379349"/>
                </a:moveTo>
                <a:lnTo>
                  <a:pt x="5284886" y="379349"/>
                </a:lnTo>
                <a:lnTo>
                  <a:pt x="5284886" y="454446"/>
                </a:lnTo>
                <a:lnTo>
                  <a:pt x="5903977" y="454446"/>
                </a:lnTo>
                <a:lnTo>
                  <a:pt x="5903977" y="379349"/>
                </a:lnTo>
                <a:close/>
              </a:path>
              <a:path w="5904230" h="674370">
                <a:moveTo>
                  <a:pt x="4470335" y="0"/>
                </a:moveTo>
                <a:lnTo>
                  <a:pt x="4213264" y="0"/>
                </a:lnTo>
                <a:lnTo>
                  <a:pt x="4476115" y="322545"/>
                </a:lnTo>
                <a:lnTo>
                  <a:pt x="4197861" y="673979"/>
                </a:lnTo>
                <a:lnTo>
                  <a:pt x="4452042" y="673979"/>
                </a:lnTo>
                <a:lnTo>
                  <a:pt x="4600320" y="464080"/>
                </a:lnTo>
                <a:lnTo>
                  <a:pt x="4845047" y="464080"/>
                </a:lnTo>
                <a:lnTo>
                  <a:pt x="4734149" y="322545"/>
                </a:lnTo>
                <a:lnTo>
                  <a:pt x="4833483" y="204119"/>
                </a:lnTo>
                <a:lnTo>
                  <a:pt x="4617649" y="204119"/>
                </a:lnTo>
                <a:lnTo>
                  <a:pt x="4470335" y="0"/>
                </a:lnTo>
                <a:close/>
              </a:path>
              <a:path w="5904230" h="674370">
                <a:moveTo>
                  <a:pt x="4845047" y="464080"/>
                </a:moveTo>
                <a:lnTo>
                  <a:pt x="4600320" y="464080"/>
                </a:lnTo>
                <a:lnTo>
                  <a:pt x="4741855" y="673979"/>
                </a:lnTo>
                <a:lnTo>
                  <a:pt x="5009512" y="673979"/>
                </a:lnTo>
                <a:lnTo>
                  <a:pt x="4845047" y="464080"/>
                </a:lnTo>
                <a:close/>
              </a:path>
              <a:path w="5904230" h="674370">
                <a:moveTo>
                  <a:pt x="5004695" y="0"/>
                </a:moveTo>
                <a:lnTo>
                  <a:pt x="4764954" y="0"/>
                </a:lnTo>
                <a:lnTo>
                  <a:pt x="4617649" y="204119"/>
                </a:lnTo>
                <a:lnTo>
                  <a:pt x="4833483" y="204119"/>
                </a:lnTo>
                <a:lnTo>
                  <a:pt x="5004695" y="0"/>
                </a:lnTo>
                <a:close/>
              </a:path>
              <a:path w="5904230" h="674370">
                <a:moveTo>
                  <a:pt x="4125644" y="0"/>
                </a:moveTo>
                <a:lnTo>
                  <a:pt x="3911901" y="0"/>
                </a:lnTo>
                <a:lnTo>
                  <a:pt x="3911901" y="673969"/>
                </a:lnTo>
                <a:lnTo>
                  <a:pt x="4125644" y="673969"/>
                </a:lnTo>
                <a:lnTo>
                  <a:pt x="4125644" y="0"/>
                </a:lnTo>
                <a:close/>
              </a:path>
              <a:path w="5904230" h="674370">
                <a:moveTo>
                  <a:pt x="3392954" y="0"/>
                </a:moveTo>
                <a:lnTo>
                  <a:pt x="3179201" y="0"/>
                </a:lnTo>
                <a:lnTo>
                  <a:pt x="3179201" y="673979"/>
                </a:lnTo>
                <a:lnTo>
                  <a:pt x="3568184" y="673979"/>
                </a:lnTo>
                <a:lnTo>
                  <a:pt x="3629415" y="671515"/>
                </a:lnTo>
                <a:lnTo>
                  <a:pt x="3682945" y="664122"/>
                </a:lnTo>
                <a:lnTo>
                  <a:pt x="3728775" y="651798"/>
                </a:lnTo>
                <a:lnTo>
                  <a:pt x="3766903" y="634544"/>
                </a:lnTo>
                <a:lnTo>
                  <a:pt x="3823867" y="581491"/>
                </a:lnTo>
                <a:lnTo>
                  <a:pt x="3842822" y="544725"/>
                </a:lnTo>
                <a:lnTo>
                  <a:pt x="3847380" y="527627"/>
                </a:lnTo>
                <a:lnTo>
                  <a:pt x="3392954" y="527627"/>
                </a:lnTo>
                <a:lnTo>
                  <a:pt x="3392954" y="381276"/>
                </a:lnTo>
                <a:lnTo>
                  <a:pt x="3847519" y="381276"/>
                </a:lnTo>
                <a:lnTo>
                  <a:pt x="3839453" y="354809"/>
                </a:lnTo>
                <a:lnTo>
                  <a:pt x="3816286" y="316656"/>
                </a:lnTo>
                <a:lnTo>
                  <a:pt x="3783853" y="285959"/>
                </a:lnTo>
                <a:lnTo>
                  <a:pt x="3746717" y="265323"/>
                </a:lnTo>
                <a:lnTo>
                  <a:pt x="3700802" y="250582"/>
                </a:lnTo>
                <a:lnTo>
                  <a:pt x="3646105" y="241737"/>
                </a:lnTo>
                <a:lnTo>
                  <a:pt x="3582623" y="238788"/>
                </a:lnTo>
                <a:lnTo>
                  <a:pt x="3392954" y="238788"/>
                </a:lnTo>
                <a:lnTo>
                  <a:pt x="3392954" y="0"/>
                </a:lnTo>
                <a:close/>
              </a:path>
              <a:path w="5904230" h="674370">
                <a:moveTo>
                  <a:pt x="3847519" y="381276"/>
                </a:moveTo>
                <a:lnTo>
                  <a:pt x="3546038" y="381276"/>
                </a:lnTo>
                <a:lnTo>
                  <a:pt x="3570463" y="382179"/>
                </a:lnTo>
                <a:lnTo>
                  <a:pt x="3590802" y="384888"/>
                </a:lnTo>
                <a:lnTo>
                  <a:pt x="3631002" y="406320"/>
                </a:lnTo>
                <a:lnTo>
                  <a:pt x="3646171" y="449640"/>
                </a:lnTo>
                <a:lnTo>
                  <a:pt x="3644666" y="468537"/>
                </a:lnTo>
                <a:lnTo>
                  <a:pt x="3622099" y="509335"/>
                </a:lnTo>
                <a:lnTo>
                  <a:pt x="3573894" y="526485"/>
                </a:lnTo>
                <a:lnTo>
                  <a:pt x="3551818" y="527627"/>
                </a:lnTo>
                <a:lnTo>
                  <a:pt x="3847380" y="527627"/>
                </a:lnTo>
                <a:lnTo>
                  <a:pt x="3854196" y="502060"/>
                </a:lnTo>
                <a:lnTo>
                  <a:pt x="3857987" y="453494"/>
                </a:lnTo>
                <a:lnTo>
                  <a:pt x="3853353" y="400422"/>
                </a:lnTo>
                <a:lnTo>
                  <a:pt x="3847519" y="381276"/>
                </a:lnTo>
                <a:close/>
              </a:path>
              <a:path w="5904230" h="674370">
                <a:moveTo>
                  <a:pt x="2784449" y="0"/>
                </a:moveTo>
                <a:lnTo>
                  <a:pt x="2366587" y="0"/>
                </a:lnTo>
                <a:lnTo>
                  <a:pt x="2366587" y="673979"/>
                </a:lnTo>
                <a:lnTo>
                  <a:pt x="2792155" y="673979"/>
                </a:lnTo>
                <a:lnTo>
                  <a:pt x="2831627" y="673228"/>
                </a:lnTo>
                <a:lnTo>
                  <a:pt x="2901913" y="667212"/>
                </a:lnTo>
                <a:lnTo>
                  <a:pt x="2960588" y="654267"/>
                </a:lnTo>
                <a:lnTo>
                  <a:pt x="3007285" y="628995"/>
                </a:lnTo>
                <a:lnTo>
                  <a:pt x="3044650" y="585703"/>
                </a:lnTo>
                <a:lnTo>
                  <a:pt x="3062653" y="535334"/>
                </a:lnTo>
                <a:lnTo>
                  <a:pt x="2580340" y="535334"/>
                </a:lnTo>
                <a:lnTo>
                  <a:pt x="2580340" y="393799"/>
                </a:lnTo>
                <a:lnTo>
                  <a:pt x="3045173" y="393799"/>
                </a:lnTo>
                <a:lnTo>
                  <a:pt x="3042490" y="388746"/>
                </a:lnTo>
                <a:lnTo>
                  <a:pt x="2997954" y="347041"/>
                </a:lnTo>
                <a:lnTo>
                  <a:pt x="2939227" y="323457"/>
                </a:lnTo>
                <a:lnTo>
                  <a:pt x="2904812" y="318702"/>
                </a:lnTo>
                <a:lnTo>
                  <a:pt x="2904812" y="314849"/>
                </a:lnTo>
                <a:lnTo>
                  <a:pt x="2908016" y="314849"/>
                </a:lnTo>
                <a:lnTo>
                  <a:pt x="2914099" y="313885"/>
                </a:lnTo>
                <a:lnTo>
                  <a:pt x="2958726" y="298001"/>
                </a:lnTo>
                <a:lnTo>
                  <a:pt x="2996275" y="270557"/>
                </a:lnTo>
                <a:lnTo>
                  <a:pt x="3001293" y="263813"/>
                </a:lnTo>
                <a:lnTo>
                  <a:pt x="2580340" y="263813"/>
                </a:lnTo>
                <a:lnTo>
                  <a:pt x="2580340" y="138655"/>
                </a:lnTo>
                <a:lnTo>
                  <a:pt x="3029060" y="138655"/>
                </a:lnTo>
                <a:lnTo>
                  <a:pt x="3027383" y="122160"/>
                </a:lnTo>
                <a:lnTo>
                  <a:pt x="3013844" y="84251"/>
                </a:lnTo>
                <a:lnTo>
                  <a:pt x="2991279" y="52840"/>
                </a:lnTo>
                <a:lnTo>
                  <a:pt x="2959689" y="27925"/>
                </a:lnTo>
                <a:lnTo>
                  <a:pt x="2921862" y="12406"/>
                </a:lnTo>
                <a:lnTo>
                  <a:pt x="2878325" y="3379"/>
                </a:lnTo>
                <a:lnTo>
                  <a:pt x="2838883" y="547"/>
                </a:lnTo>
                <a:lnTo>
                  <a:pt x="2804942" y="62"/>
                </a:lnTo>
                <a:lnTo>
                  <a:pt x="2784449" y="0"/>
                </a:lnTo>
                <a:close/>
              </a:path>
              <a:path w="5904230" h="674370">
                <a:moveTo>
                  <a:pt x="3045173" y="393799"/>
                </a:moveTo>
                <a:lnTo>
                  <a:pt x="2739204" y="393799"/>
                </a:lnTo>
                <a:lnTo>
                  <a:pt x="2762545" y="394582"/>
                </a:lnTo>
                <a:lnTo>
                  <a:pt x="2782523" y="396930"/>
                </a:lnTo>
                <a:lnTo>
                  <a:pt x="2825852" y="416065"/>
                </a:lnTo>
                <a:lnTo>
                  <a:pt x="2843190" y="464080"/>
                </a:lnTo>
                <a:lnTo>
                  <a:pt x="2841444" y="482441"/>
                </a:lnTo>
                <a:lnTo>
                  <a:pt x="2815265" y="520884"/>
                </a:lnTo>
                <a:lnTo>
                  <a:pt x="2766521" y="534431"/>
                </a:lnTo>
                <a:lnTo>
                  <a:pt x="2744021" y="535334"/>
                </a:lnTo>
                <a:lnTo>
                  <a:pt x="3062653" y="535334"/>
                </a:lnTo>
                <a:lnTo>
                  <a:pt x="3065834" y="521673"/>
                </a:lnTo>
                <a:lnTo>
                  <a:pt x="3068482" y="483336"/>
                </a:lnTo>
                <a:lnTo>
                  <a:pt x="3065594" y="447476"/>
                </a:lnTo>
                <a:lnTo>
                  <a:pt x="3056930" y="415946"/>
                </a:lnTo>
                <a:lnTo>
                  <a:pt x="3045173" y="393799"/>
                </a:lnTo>
                <a:close/>
              </a:path>
              <a:path w="5904230" h="674370">
                <a:moveTo>
                  <a:pt x="3029060" y="138655"/>
                </a:moveTo>
                <a:lnTo>
                  <a:pt x="2730534" y="138655"/>
                </a:lnTo>
                <a:lnTo>
                  <a:pt x="2750694" y="139317"/>
                </a:lnTo>
                <a:lnTo>
                  <a:pt x="2767842" y="141301"/>
                </a:lnTo>
                <a:lnTo>
                  <a:pt x="2803647" y="158148"/>
                </a:lnTo>
                <a:lnTo>
                  <a:pt x="2817191" y="199302"/>
                </a:lnTo>
                <a:lnTo>
                  <a:pt x="2815566" y="216340"/>
                </a:lnTo>
                <a:lnTo>
                  <a:pt x="2791192" y="252264"/>
                </a:lnTo>
                <a:lnTo>
                  <a:pt x="2746781" y="263093"/>
                </a:lnTo>
                <a:lnTo>
                  <a:pt x="2723801" y="263813"/>
                </a:lnTo>
                <a:lnTo>
                  <a:pt x="3001293" y="263813"/>
                </a:lnTo>
                <a:lnTo>
                  <a:pt x="3011855" y="249622"/>
                </a:lnTo>
                <a:lnTo>
                  <a:pt x="3022987" y="225313"/>
                </a:lnTo>
                <a:lnTo>
                  <a:pt x="3029669" y="197630"/>
                </a:lnTo>
                <a:lnTo>
                  <a:pt x="3031897" y="166570"/>
                </a:lnTo>
                <a:lnTo>
                  <a:pt x="3029060" y="138655"/>
                </a:lnTo>
                <a:close/>
              </a:path>
              <a:path w="5904230" h="674370">
                <a:moveTo>
                  <a:pt x="1987248" y="0"/>
                </a:moveTo>
                <a:lnTo>
                  <a:pt x="1591532" y="0"/>
                </a:lnTo>
                <a:lnTo>
                  <a:pt x="1591532" y="673979"/>
                </a:lnTo>
                <a:lnTo>
                  <a:pt x="1805274" y="673979"/>
                </a:lnTo>
                <a:lnTo>
                  <a:pt x="1805274" y="469860"/>
                </a:lnTo>
                <a:lnTo>
                  <a:pt x="1964139" y="469860"/>
                </a:lnTo>
                <a:lnTo>
                  <a:pt x="2009807" y="469019"/>
                </a:lnTo>
                <a:lnTo>
                  <a:pt x="2050546" y="466494"/>
                </a:lnTo>
                <a:lnTo>
                  <a:pt x="2117233" y="456384"/>
                </a:lnTo>
                <a:lnTo>
                  <a:pt x="2169943" y="434719"/>
                </a:lnTo>
                <a:lnTo>
                  <a:pt x="2214477" y="396689"/>
                </a:lnTo>
                <a:lnTo>
                  <a:pt x="2239326" y="362508"/>
                </a:lnTo>
                <a:lnTo>
                  <a:pt x="2257077" y="323513"/>
                </a:lnTo>
                <a:lnTo>
                  <a:pt x="2258013" y="319665"/>
                </a:lnTo>
                <a:lnTo>
                  <a:pt x="1805274" y="319665"/>
                </a:lnTo>
                <a:lnTo>
                  <a:pt x="1805274" y="157911"/>
                </a:lnTo>
                <a:lnTo>
                  <a:pt x="2260588" y="157911"/>
                </a:lnTo>
                <a:lnTo>
                  <a:pt x="2255632" y="139617"/>
                </a:lnTo>
                <a:lnTo>
                  <a:pt x="2236074" y="101105"/>
                </a:lnTo>
                <a:lnTo>
                  <a:pt x="2208697" y="67401"/>
                </a:lnTo>
                <a:lnTo>
                  <a:pt x="2162841" y="33103"/>
                </a:lnTo>
                <a:lnTo>
                  <a:pt x="2111935" y="13004"/>
                </a:lnTo>
                <a:lnTo>
                  <a:pt x="2054044" y="3251"/>
                </a:lnTo>
                <a:lnTo>
                  <a:pt x="2021758" y="812"/>
                </a:lnTo>
                <a:lnTo>
                  <a:pt x="1987248" y="0"/>
                </a:lnTo>
                <a:close/>
              </a:path>
              <a:path w="5904230" h="674370">
                <a:moveTo>
                  <a:pt x="2260588" y="157911"/>
                </a:moveTo>
                <a:lnTo>
                  <a:pt x="1947773" y="157911"/>
                </a:lnTo>
                <a:lnTo>
                  <a:pt x="1972501" y="158934"/>
                </a:lnTo>
                <a:lnTo>
                  <a:pt x="1993740" y="162002"/>
                </a:lnTo>
                <a:lnTo>
                  <a:pt x="2038397" y="185892"/>
                </a:lnTo>
                <a:lnTo>
                  <a:pt x="2054649" y="233008"/>
                </a:lnTo>
                <a:lnTo>
                  <a:pt x="2053143" y="252446"/>
                </a:lnTo>
                <a:lnTo>
                  <a:pt x="2030576" y="295593"/>
                </a:lnTo>
                <a:lnTo>
                  <a:pt x="1995668" y="313648"/>
                </a:lnTo>
                <a:lnTo>
                  <a:pt x="1941040" y="319665"/>
                </a:lnTo>
                <a:lnTo>
                  <a:pt x="2258013" y="319665"/>
                </a:lnTo>
                <a:lnTo>
                  <a:pt x="2267730" y="279704"/>
                </a:lnTo>
                <a:lnTo>
                  <a:pt x="2271281" y="231081"/>
                </a:lnTo>
                <a:lnTo>
                  <a:pt x="2267369" y="182941"/>
                </a:lnTo>
                <a:lnTo>
                  <a:pt x="2260588" y="157911"/>
                </a:lnTo>
                <a:close/>
              </a:path>
              <a:path w="5904230" h="674370">
                <a:moveTo>
                  <a:pt x="1479839" y="0"/>
                </a:moveTo>
                <a:lnTo>
                  <a:pt x="839566" y="0"/>
                </a:lnTo>
                <a:lnTo>
                  <a:pt x="839566" y="673979"/>
                </a:lnTo>
                <a:lnTo>
                  <a:pt x="1490436" y="673979"/>
                </a:lnTo>
                <a:lnTo>
                  <a:pt x="1490436" y="516078"/>
                </a:lnTo>
                <a:lnTo>
                  <a:pt x="1053318" y="516078"/>
                </a:lnTo>
                <a:lnTo>
                  <a:pt x="1053318" y="406312"/>
                </a:lnTo>
                <a:lnTo>
                  <a:pt x="1404742" y="406312"/>
                </a:lnTo>
                <a:lnTo>
                  <a:pt x="1404742" y="259971"/>
                </a:lnTo>
                <a:lnTo>
                  <a:pt x="1053318" y="259971"/>
                </a:lnTo>
                <a:lnTo>
                  <a:pt x="1053318" y="157911"/>
                </a:lnTo>
                <a:lnTo>
                  <a:pt x="1479839" y="157911"/>
                </a:lnTo>
                <a:lnTo>
                  <a:pt x="1479839" y="0"/>
                </a:lnTo>
                <a:close/>
              </a:path>
              <a:path w="5904230" h="674370">
                <a:moveTo>
                  <a:pt x="695151" y="0"/>
                </a:moveTo>
                <a:lnTo>
                  <a:pt x="0" y="0"/>
                </a:lnTo>
                <a:lnTo>
                  <a:pt x="0" y="673979"/>
                </a:lnTo>
                <a:lnTo>
                  <a:pt x="213742" y="673979"/>
                </a:lnTo>
                <a:lnTo>
                  <a:pt x="213742" y="157911"/>
                </a:lnTo>
                <a:lnTo>
                  <a:pt x="695151" y="157911"/>
                </a:lnTo>
                <a:lnTo>
                  <a:pt x="695151" y="0"/>
                </a:lnTo>
                <a:close/>
              </a:path>
              <a:path w="5904230" h="674370">
                <a:moveTo>
                  <a:pt x="695151" y="157911"/>
                </a:moveTo>
                <a:lnTo>
                  <a:pt x="481409" y="157911"/>
                </a:lnTo>
                <a:lnTo>
                  <a:pt x="481409" y="673979"/>
                </a:lnTo>
                <a:lnTo>
                  <a:pt x="695151" y="673979"/>
                </a:lnTo>
                <a:lnTo>
                  <a:pt x="695151" y="157911"/>
                </a:lnTo>
                <a:close/>
              </a:path>
            </a:pathLst>
          </a:custGeom>
          <a:solidFill>
            <a:srgbClr val="E1061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08" name="object 4"/>
          <p:cNvPicPr/>
          <p:nvPr/>
        </p:nvPicPr>
        <p:blipFill>
          <a:blip r:embed="rId3" cstate="print"/>
          <a:stretch/>
        </p:blipFill>
        <p:spPr>
          <a:xfrm>
            <a:off x="3730680" y="317880"/>
            <a:ext cx="2642400" cy="213480"/>
          </a:xfrm>
          <a:prstGeom prst="rect">
            <a:avLst/>
          </a:prstGeom>
          <a:ln w="0">
            <a:noFill/>
          </a:ln>
        </p:spPr>
      </p:pic>
      <p:pic>
        <p:nvPicPr>
          <p:cNvPr id="209" name="object 5"/>
          <p:cNvPicPr/>
          <p:nvPr/>
        </p:nvPicPr>
        <p:blipFill>
          <a:blip r:embed="rId4" cstate="print"/>
          <a:stretch/>
        </p:blipFill>
        <p:spPr>
          <a:xfrm>
            <a:off x="3755160" y="601200"/>
            <a:ext cx="2428200" cy="213480"/>
          </a:xfrm>
          <a:prstGeom prst="rect">
            <a:avLst/>
          </a:prstGeom>
          <a:ln w="0">
            <a:noFill/>
          </a:ln>
        </p:spPr>
      </p:pic>
      <p:sp>
        <p:nvSpPr>
          <p:cNvPr id="210" name="object 6"/>
          <p:cNvSpPr/>
          <p:nvPr/>
        </p:nvSpPr>
        <p:spPr>
          <a:xfrm>
            <a:off x="3767400" y="928440"/>
            <a:ext cx="1071000" cy="192600"/>
          </a:xfrm>
          <a:custGeom>
            <a:avLst/>
            <a:gdLst>
              <a:gd name="textAreaLeft" fmla="*/ 0 w 1071000"/>
              <a:gd name="textAreaRight" fmla="*/ 1071720 w 1071000"/>
              <a:gd name="textAreaTop" fmla="*/ 0 h 192600"/>
              <a:gd name="textAreaBottom" fmla="*/ 193320 h 192600"/>
            </a:gdLst>
            <a:ahLst/>
            <a:cxnLst/>
            <a:rect l="textAreaLeft" t="textAreaTop" r="textAreaRight" b="textAreaBottom"/>
            <a:pathLst>
              <a:path w="2568575" h="346075">
                <a:moveTo>
                  <a:pt x="2351802" y="92300"/>
                </a:moveTo>
                <a:lnTo>
                  <a:pt x="2251805" y="92300"/>
                </a:lnTo>
                <a:lnTo>
                  <a:pt x="2251805" y="336523"/>
                </a:lnTo>
                <a:lnTo>
                  <a:pt x="2356127" y="336523"/>
                </a:lnTo>
                <a:lnTo>
                  <a:pt x="2425112" y="243259"/>
                </a:lnTo>
                <a:lnTo>
                  <a:pt x="2351802" y="243259"/>
                </a:lnTo>
                <a:lnTo>
                  <a:pt x="2351802" y="92300"/>
                </a:lnTo>
                <a:close/>
              </a:path>
              <a:path w="2568575" h="346075">
                <a:moveTo>
                  <a:pt x="2568141" y="185083"/>
                </a:moveTo>
                <a:lnTo>
                  <a:pt x="2468144" y="185083"/>
                </a:lnTo>
                <a:lnTo>
                  <a:pt x="2468144" y="336523"/>
                </a:lnTo>
                <a:lnTo>
                  <a:pt x="2568141" y="336523"/>
                </a:lnTo>
                <a:lnTo>
                  <a:pt x="2568141" y="185083"/>
                </a:lnTo>
                <a:close/>
              </a:path>
              <a:path w="2568575" h="346075">
                <a:moveTo>
                  <a:pt x="2568141" y="92300"/>
                </a:moveTo>
                <a:lnTo>
                  <a:pt x="2463820" y="92300"/>
                </a:lnTo>
                <a:lnTo>
                  <a:pt x="2351802" y="243259"/>
                </a:lnTo>
                <a:lnTo>
                  <a:pt x="2425112" y="243259"/>
                </a:lnTo>
                <a:lnTo>
                  <a:pt x="2468144" y="185083"/>
                </a:lnTo>
                <a:lnTo>
                  <a:pt x="2568141" y="185083"/>
                </a:lnTo>
                <a:lnTo>
                  <a:pt x="2568141" y="92300"/>
                </a:lnTo>
                <a:close/>
              </a:path>
              <a:path w="2568575" h="346075">
                <a:moveTo>
                  <a:pt x="1972966" y="92300"/>
                </a:moveTo>
                <a:lnTo>
                  <a:pt x="1872969" y="92300"/>
                </a:lnTo>
                <a:lnTo>
                  <a:pt x="1872969" y="336523"/>
                </a:lnTo>
                <a:lnTo>
                  <a:pt x="1977301" y="336523"/>
                </a:lnTo>
                <a:lnTo>
                  <a:pt x="2046286" y="243259"/>
                </a:lnTo>
                <a:lnTo>
                  <a:pt x="1972966" y="243259"/>
                </a:lnTo>
                <a:lnTo>
                  <a:pt x="1972966" y="92300"/>
                </a:lnTo>
                <a:close/>
              </a:path>
              <a:path w="2568575" h="346075">
                <a:moveTo>
                  <a:pt x="2189305" y="185083"/>
                </a:moveTo>
                <a:lnTo>
                  <a:pt x="2089318" y="185083"/>
                </a:lnTo>
                <a:lnTo>
                  <a:pt x="2089318" y="336523"/>
                </a:lnTo>
                <a:lnTo>
                  <a:pt x="2189305" y="336523"/>
                </a:lnTo>
                <a:lnTo>
                  <a:pt x="2189305" y="185083"/>
                </a:lnTo>
                <a:close/>
              </a:path>
              <a:path w="2568575" h="346075">
                <a:moveTo>
                  <a:pt x="2189305" y="92300"/>
                </a:moveTo>
                <a:lnTo>
                  <a:pt x="2084983" y="92300"/>
                </a:lnTo>
                <a:lnTo>
                  <a:pt x="1972966" y="243259"/>
                </a:lnTo>
                <a:lnTo>
                  <a:pt x="2046286" y="243259"/>
                </a:lnTo>
                <a:lnTo>
                  <a:pt x="2089318" y="185083"/>
                </a:lnTo>
                <a:lnTo>
                  <a:pt x="2189305" y="185083"/>
                </a:lnTo>
                <a:lnTo>
                  <a:pt x="2189305" y="92300"/>
                </a:lnTo>
                <a:close/>
              </a:path>
              <a:path w="2568575" h="346075">
                <a:moveTo>
                  <a:pt x="1669132" y="83170"/>
                </a:moveTo>
                <a:lnTo>
                  <a:pt x="1598940" y="93385"/>
                </a:lnTo>
                <a:lnTo>
                  <a:pt x="1548947" y="124027"/>
                </a:lnTo>
                <a:lnTo>
                  <a:pt x="1523706" y="164055"/>
                </a:lnTo>
                <a:lnTo>
                  <a:pt x="1515294" y="216820"/>
                </a:lnTo>
                <a:lnTo>
                  <a:pt x="1517367" y="244344"/>
                </a:lnTo>
                <a:lnTo>
                  <a:pt x="1533953" y="290011"/>
                </a:lnTo>
                <a:lnTo>
                  <a:pt x="1560453" y="318709"/>
                </a:lnTo>
                <a:lnTo>
                  <a:pt x="1601825" y="338450"/>
                </a:lnTo>
                <a:lnTo>
                  <a:pt x="1651044" y="345213"/>
                </a:lnTo>
                <a:lnTo>
                  <a:pt x="1669132" y="345664"/>
                </a:lnTo>
                <a:lnTo>
                  <a:pt x="1692748" y="345303"/>
                </a:lnTo>
                <a:lnTo>
                  <a:pt x="1731691" y="342418"/>
                </a:lnTo>
                <a:lnTo>
                  <a:pt x="1772853" y="330397"/>
                </a:lnTo>
                <a:lnTo>
                  <a:pt x="1806630" y="298185"/>
                </a:lnTo>
                <a:lnTo>
                  <a:pt x="1813809" y="284127"/>
                </a:lnTo>
                <a:lnTo>
                  <a:pt x="1676828" y="284127"/>
                </a:lnTo>
                <a:lnTo>
                  <a:pt x="1663754" y="283255"/>
                </a:lnTo>
                <a:lnTo>
                  <a:pt x="1627217" y="260146"/>
                </a:lnTo>
                <a:lnTo>
                  <a:pt x="1617207" y="216338"/>
                </a:lnTo>
                <a:lnTo>
                  <a:pt x="1618379" y="197950"/>
                </a:lnTo>
                <a:lnTo>
                  <a:pt x="1635960" y="158644"/>
                </a:lnTo>
                <a:lnTo>
                  <a:pt x="1677791" y="144707"/>
                </a:lnTo>
                <a:lnTo>
                  <a:pt x="1811636" y="144707"/>
                </a:lnTo>
                <a:lnTo>
                  <a:pt x="1808910" y="138336"/>
                </a:lnTo>
                <a:lnTo>
                  <a:pt x="1776343" y="106248"/>
                </a:lnTo>
                <a:lnTo>
                  <a:pt x="1729107" y="88937"/>
                </a:lnTo>
                <a:lnTo>
                  <a:pt x="1700711" y="84611"/>
                </a:lnTo>
                <a:lnTo>
                  <a:pt x="1669132" y="83170"/>
                </a:lnTo>
                <a:close/>
              </a:path>
              <a:path w="2568575" h="346075">
                <a:moveTo>
                  <a:pt x="1822499" y="242296"/>
                </a:moveTo>
                <a:lnTo>
                  <a:pt x="1726827" y="242296"/>
                </a:lnTo>
                <a:lnTo>
                  <a:pt x="1725925" y="252273"/>
                </a:lnTo>
                <a:lnTo>
                  <a:pt x="1723221" y="261048"/>
                </a:lnTo>
                <a:lnTo>
                  <a:pt x="1687881" y="283556"/>
                </a:lnTo>
                <a:lnTo>
                  <a:pt x="1676828" y="284127"/>
                </a:lnTo>
                <a:lnTo>
                  <a:pt x="1813809" y="284127"/>
                </a:lnTo>
                <a:lnTo>
                  <a:pt x="1815283" y="281240"/>
                </a:lnTo>
                <a:lnTo>
                  <a:pt x="1820573" y="262610"/>
                </a:lnTo>
                <a:lnTo>
                  <a:pt x="1822499" y="242296"/>
                </a:lnTo>
                <a:close/>
              </a:path>
              <a:path w="2568575" h="346075">
                <a:moveTo>
                  <a:pt x="1811636" y="144707"/>
                </a:moveTo>
                <a:lnTo>
                  <a:pt x="1677791" y="144707"/>
                </a:lnTo>
                <a:lnTo>
                  <a:pt x="1687641" y="145278"/>
                </a:lnTo>
                <a:lnTo>
                  <a:pt x="1696534" y="146991"/>
                </a:lnTo>
                <a:lnTo>
                  <a:pt x="1725865" y="174753"/>
                </a:lnTo>
                <a:lnTo>
                  <a:pt x="1726827" y="183648"/>
                </a:lnTo>
                <a:lnTo>
                  <a:pt x="1822017" y="183648"/>
                </a:lnTo>
                <a:lnTo>
                  <a:pt x="1817896" y="159339"/>
                </a:lnTo>
                <a:lnTo>
                  <a:pt x="1811636" y="144707"/>
                </a:lnTo>
                <a:close/>
              </a:path>
              <a:path w="2568575" h="346075">
                <a:moveTo>
                  <a:pt x="1335969" y="83170"/>
                </a:moveTo>
                <a:lnTo>
                  <a:pt x="1265778" y="93385"/>
                </a:lnTo>
                <a:lnTo>
                  <a:pt x="1215784" y="124027"/>
                </a:lnTo>
                <a:lnTo>
                  <a:pt x="1190543" y="164055"/>
                </a:lnTo>
                <a:lnTo>
                  <a:pt x="1182131" y="216820"/>
                </a:lnTo>
                <a:lnTo>
                  <a:pt x="1184204" y="244344"/>
                </a:lnTo>
                <a:lnTo>
                  <a:pt x="1200790" y="290011"/>
                </a:lnTo>
                <a:lnTo>
                  <a:pt x="1227291" y="318709"/>
                </a:lnTo>
                <a:lnTo>
                  <a:pt x="1268662" y="338450"/>
                </a:lnTo>
                <a:lnTo>
                  <a:pt x="1317881" y="345213"/>
                </a:lnTo>
                <a:lnTo>
                  <a:pt x="1335969" y="345664"/>
                </a:lnTo>
                <a:lnTo>
                  <a:pt x="1359585" y="345303"/>
                </a:lnTo>
                <a:lnTo>
                  <a:pt x="1398529" y="342418"/>
                </a:lnTo>
                <a:lnTo>
                  <a:pt x="1439690" y="330397"/>
                </a:lnTo>
                <a:lnTo>
                  <a:pt x="1473472" y="298185"/>
                </a:lnTo>
                <a:lnTo>
                  <a:pt x="1480650" y="284127"/>
                </a:lnTo>
                <a:lnTo>
                  <a:pt x="1343665" y="284127"/>
                </a:lnTo>
                <a:lnTo>
                  <a:pt x="1330592" y="283255"/>
                </a:lnTo>
                <a:lnTo>
                  <a:pt x="1294056" y="260146"/>
                </a:lnTo>
                <a:lnTo>
                  <a:pt x="1284055" y="216338"/>
                </a:lnTo>
                <a:lnTo>
                  <a:pt x="1285227" y="197950"/>
                </a:lnTo>
                <a:lnTo>
                  <a:pt x="1302798" y="158644"/>
                </a:lnTo>
                <a:lnTo>
                  <a:pt x="1344629" y="144707"/>
                </a:lnTo>
                <a:lnTo>
                  <a:pt x="1478474" y="144707"/>
                </a:lnTo>
                <a:lnTo>
                  <a:pt x="1475748" y="138336"/>
                </a:lnTo>
                <a:lnTo>
                  <a:pt x="1443181" y="106248"/>
                </a:lnTo>
                <a:lnTo>
                  <a:pt x="1395944" y="88937"/>
                </a:lnTo>
                <a:lnTo>
                  <a:pt x="1367549" y="84611"/>
                </a:lnTo>
                <a:lnTo>
                  <a:pt x="1335969" y="83170"/>
                </a:lnTo>
                <a:close/>
              </a:path>
              <a:path w="2568575" h="346075">
                <a:moveTo>
                  <a:pt x="1489336" y="242296"/>
                </a:moveTo>
                <a:lnTo>
                  <a:pt x="1393664" y="242296"/>
                </a:lnTo>
                <a:lnTo>
                  <a:pt x="1392763" y="252273"/>
                </a:lnTo>
                <a:lnTo>
                  <a:pt x="1390059" y="261048"/>
                </a:lnTo>
                <a:lnTo>
                  <a:pt x="1354719" y="283556"/>
                </a:lnTo>
                <a:lnTo>
                  <a:pt x="1343665" y="284127"/>
                </a:lnTo>
                <a:lnTo>
                  <a:pt x="1480650" y="284127"/>
                </a:lnTo>
                <a:lnTo>
                  <a:pt x="1482125" y="281240"/>
                </a:lnTo>
                <a:lnTo>
                  <a:pt x="1487412" y="262610"/>
                </a:lnTo>
                <a:lnTo>
                  <a:pt x="1489336" y="242296"/>
                </a:lnTo>
                <a:close/>
              </a:path>
              <a:path w="2568575" h="346075">
                <a:moveTo>
                  <a:pt x="1478474" y="144707"/>
                </a:moveTo>
                <a:lnTo>
                  <a:pt x="1344629" y="144707"/>
                </a:lnTo>
                <a:lnTo>
                  <a:pt x="1354478" y="145278"/>
                </a:lnTo>
                <a:lnTo>
                  <a:pt x="1363372" y="146991"/>
                </a:lnTo>
                <a:lnTo>
                  <a:pt x="1392702" y="174753"/>
                </a:lnTo>
                <a:lnTo>
                  <a:pt x="1393664" y="183648"/>
                </a:lnTo>
                <a:lnTo>
                  <a:pt x="1488855" y="183648"/>
                </a:lnTo>
                <a:lnTo>
                  <a:pt x="1484734" y="159339"/>
                </a:lnTo>
                <a:lnTo>
                  <a:pt x="1478474" y="144707"/>
                </a:lnTo>
                <a:close/>
              </a:path>
              <a:path w="2568575" h="346075">
                <a:moveTo>
                  <a:pt x="976368" y="83651"/>
                </a:moveTo>
                <a:lnTo>
                  <a:pt x="907253" y="91706"/>
                </a:lnTo>
                <a:lnTo>
                  <a:pt x="855691" y="115860"/>
                </a:lnTo>
                <a:lnTo>
                  <a:pt x="820719" y="158048"/>
                </a:lnTo>
                <a:lnTo>
                  <a:pt x="809064" y="214412"/>
                </a:lnTo>
                <a:lnTo>
                  <a:pt x="811978" y="244373"/>
                </a:lnTo>
                <a:lnTo>
                  <a:pt x="835290" y="293651"/>
                </a:lnTo>
                <a:lnTo>
                  <a:pt x="879278" y="327058"/>
                </a:lnTo>
                <a:lnTo>
                  <a:pt x="939617" y="343169"/>
                </a:lnTo>
                <a:lnTo>
                  <a:pt x="976368" y="345183"/>
                </a:lnTo>
                <a:lnTo>
                  <a:pt x="1013111" y="343169"/>
                </a:lnTo>
                <a:lnTo>
                  <a:pt x="1073443" y="327058"/>
                </a:lnTo>
                <a:lnTo>
                  <a:pt x="1117437" y="293651"/>
                </a:lnTo>
                <a:lnTo>
                  <a:pt x="1123815" y="283645"/>
                </a:lnTo>
                <a:lnTo>
                  <a:pt x="976368" y="283645"/>
                </a:lnTo>
                <a:lnTo>
                  <a:pt x="963326" y="282595"/>
                </a:lnTo>
                <a:lnTo>
                  <a:pt x="924566" y="257053"/>
                </a:lnTo>
                <a:lnTo>
                  <a:pt x="914830" y="214412"/>
                </a:lnTo>
                <a:lnTo>
                  <a:pt x="915912" y="197978"/>
                </a:lnTo>
                <a:lnTo>
                  <a:pt x="932139" y="162016"/>
                </a:lnTo>
                <a:lnTo>
                  <a:pt x="976368" y="145189"/>
                </a:lnTo>
                <a:lnTo>
                  <a:pt x="1123814" y="145189"/>
                </a:lnTo>
                <a:lnTo>
                  <a:pt x="1117437" y="135183"/>
                </a:lnTo>
                <a:lnTo>
                  <a:pt x="1097034" y="115860"/>
                </a:lnTo>
                <a:lnTo>
                  <a:pt x="1073443" y="101772"/>
                </a:lnTo>
                <a:lnTo>
                  <a:pt x="1045469" y="91706"/>
                </a:lnTo>
                <a:lnTo>
                  <a:pt x="1013111" y="85665"/>
                </a:lnTo>
                <a:lnTo>
                  <a:pt x="976368" y="83651"/>
                </a:lnTo>
                <a:close/>
              </a:path>
              <a:path w="2568575" h="346075">
                <a:moveTo>
                  <a:pt x="1123814" y="145189"/>
                </a:moveTo>
                <a:lnTo>
                  <a:pt x="976368" y="145189"/>
                </a:lnTo>
                <a:lnTo>
                  <a:pt x="989404" y="146239"/>
                </a:lnTo>
                <a:lnTo>
                  <a:pt x="1001121" y="149393"/>
                </a:lnTo>
                <a:lnTo>
                  <a:pt x="1033578" y="183765"/>
                </a:lnTo>
                <a:lnTo>
                  <a:pt x="1037905" y="214412"/>
                </a:lnTo>
                <a:lnTo>
                  <a:pt x="1036823" y="230851"/>
                </a:lnTo>
                <a:lnTo>
                  <a:pt x="1020597" y="266819"/>
                </a:lnTo>
                <a:lnTo>
                  <a:pt x="976368" y="283645"/>
                </a:lnTo>
                <a:lnTo>
                  <a:pt x="1123815" y="283645"/>
                </a:lnTo>
                <a:lnTo>
                  <a:pt x="1132011" y="270787"/>
                </a:lnTo>
                <a:lnTo>
                  <a:pt x="1140756" y="244373"/>
                </a:lnTo>
                <a:lnTo>
                  <a:pt x="1143671" y="214412"/>
                </a:lnTo>
                <a:lnTo>
                  <a:pt x="1140756" y="184458"/>
                </a:lnTo>
                <a:lnTo>
                  <a:pt x="1132011" y="158048"/>
                </a:lnTo>
                <a:lnTo>
                  <a:pt x="1123814" y="145189"/>
                </a:lnTo>
                <a:close/>
              </a:path>
              <a:path w="2568575" h="346075">
                <a:moveTo>
                  <a:pt x="654304" y="0"/>
                </a:moveTo>
                <a:lnTo>
                  <a:pt x="456719" y="0"/>
                </a:lnTo>
                <a:lnTo>
                  <a:pt x="456719" y="336523"/>
                </a:lnTo>
                <a:lnTo>
                  <a:pt x="563448" y="336523"/>
                </a:lnTo>
                <a:lnTo>
                  <a:pt x="563448" y="234610"/>
                </a:lnTo>
                <a:lnTo>
                  <a:pt x="642765" y="234610"/>
                </a:lnTo>
                <a:lnTo>
                  <a:pt x="685913" y="232928"/>
                </a:lnTo>
                <a:lnTo>
                  <a:pt x="732880" y="223487"/>
                </a:lnTo>
                <a:lnTo>
                  <a:pt x="767767" y="198067"/>
                </a:lnTo>
                <a:lnTo>
                  <a:pt x="789041" y="161533"/>
                </a:lnTo>
                <a:lnTo>
                  <a:pt x="789509" y="159607"/>
                </a:lnTo>
                <a:lnTo>
                  <a:pt x="563448" y="159607"/>
                </a:lnTo>
                <a:lnTo>
                  <a:pt x="563448" y="78835"/>
                </a:lnTo>
                <a:lnTo>
                  <a:pt x="790791" y="78835"/>
                </a:lnTo>
                <a:lnTo>
                  <a:pt x="788320" y="69709"/>
                </a:lnTo>
                <a:lnTo>
                  <a:pt x="764887" y="33653"/>
                </a:lnTo>
                <a:lnTo>
                  <a:pt x="729591" y="10618"/>
                </a:lnTo>
                <a:lnTo>
                  <a:pt x="687657" y="1619"/>
                </a:lnTo>
                <a:lnTo>
                  <a:pt x="671536" y="404"/>
                </a:lnTo>
                <a:lnTo>
                  <a:pt x="654304" y="0"/>
                </a:lnTo>
                <a:close/>
              </a:path>
              <a:path w="2568575" h="346075">
                <a:moveTo>
                  <a:pt x="790791" y="78835"/>
                </a:moveTo>
                <a:lnTo>
                  <a:pt x="634598" y="78835"/>
                </a:lnTo>
                <a:lnTo>
                  <a:pt x="646945" y="79347"/>
                </a:lnTo>
                <a:lnTo>
                  <a:pt x="657551" y="80882"/>
                </a:lnTo>
                <a:lnTo>
                  <a:pt x="687056" y="107477"/>
                </a:lnTo>
                <a:lnTo>
                  <a:pt x="687958" y="116342"/>
                </a:lnTo>
                <a:lnTo>
                  <a:pt x="687206" y="126046"/>
                </a:lnTo>
                <a:lnTo>
                  <a:pt x="658511" y="156605"/>
                </a:lnTo>
                <a:lnTo>
                  <a:pt x="631237" y="159607"/>
                </a:lnTo>
                <a:lnTo>
                  <a:pt x="789509" y="159607"/>
                </a:lnTo>
                <a:lnTo>
                  <a:pt x="794359" y="139658"/>
                </a:lnTo>
                <a:lnTo>
                  <a:pt x="796132" y="115378"/>
                </a:lnTo>
                <a:lnTo>
                  <a:pt x="794179" y="91341"/>
                </a:lnTo>
                <a:lnTo>
                  <a:pt x="790791" y="78835"/>
                </a:lnTo>
                <a:close/>
              </a:path>
              <a:path w="2568575" h="346075">
                <a:moveTo>
                  <a:pt x="185565" y="92300"/>
                </a:moveTo>
                <a:lnTo>
                  <a:pt x="0" y="92300"/>
                </a:lnTo>
                <a:lnTo>
                  <a:pt x="0" y="336523"/>
                </a:lnTo>
                <a:lnTo>
                  <a:pt x="194224" y="336523"/>
                </a:lnTo>
                <a:lnTo>
                  <a:pt x="203806" y="336464"/>
                </a:lnTo>
                <a:lnTo>
                  <a:pt x="245944" y="332095"/>
                </a:lnTo>
                <a:lnTo>
                  <a:pt x="284754" y="307082"/>
                </a:lnTo>
                <a:lnTo>
                  <a:pt x="292418" y="286525"/>
                </a:lnTo>
                <a:lnTo>
                  <a:pt x="99996" y="286525"/>
                </a:lnTo>
                <a:lnTo>
                  <a:pt x="99996" y="234128"/>
                </a:lnTo>
                <a:lnTo>
                  <a:pt x="284022" y="234128"/>
                </a:lnTo>
                <a:lnTo>
                  <a:pt x="283129" y="232621"/>
                </a:lnTo>
                <a:lnTo>
                  <a:pt x="244852" y="211860"/>
                </a:lnTo>
                <a:lnTo>
                  <a:pt x="232684" y="210087"/>
                </a:lnTo>
                <a:lnTo>
                  <a:pt x="232684" y="207197"/>
                </a:lnTo>
                <a:lnTo>
                  <a:pt x="269290" y="188936"/>
                </a:lnTo>
                <a:lnTo>
                  <a:pt x="99996" y="188936"/>
                </a:lnTo>
                <a:lnTo>
                  <a:pt x="99996" y="141336"/>
                </a:lnTo>
                <a:lnTo>
                  <a:pt x="280487" y="141336"/>
                </a:lnTo>
                <a:lnTo>
                  <a:pt x="280007" y="136648"/>
                </a:lnTo>
                <a:lnTo>
                  <a:pt x="254316" y="102394"/>
                </a:lnTo>
                <a:lnTo>
                  <a:pt x="208969" y="92931"/>
                </a:lnTo>
                <a:lnTo>
                  <a:pt x="185565" y="92300"/>
                </a:lnTo>
                <a:close/>
              </a:path>
              <a:path w="2568575" h="346075">
                <a:moveTo>
                  <a:pt x="284022" y="234128"/>
                </a:moveTo>
                <a:lnTo>
                  <a:pt x="168099" y="234128"/>
                </a:lnTo>
                <a:lnTo>
                  <a:pt x="176434" y="235563"/>
                </a:lnTo>
                <a:lnTo>
                  <a:pt x="181240" y="238453"/>
                </a:lnTo>
                <a:lnTo>
                  <a:pt x="188936" y="241982"/>
                </a:lnTo>
                <a:lnTo>
                  <a:pt x="192779" y="249029"/>
                </a:lnTo>
                <a:lnTo>
                  <a:pt x="192779" y="259604"/>
                </a:lnTo>
                <a:lnTo>
                  <a:pt x="162009" y="286254"/>
                </a:lnTo>
                <a:lnTo>
                  <a:pt x="152393" y="286525"/>
                </a:lnTo>
                <a:lnTo>
                  <a:pt x="292418" y="286525"/>
                </a:lnTo>
                <a:lnTo>
                  <a:pt x="293169" y="283523"/>
                </a:lnTo>
                <a:lnTo>
                  <a:pt x="294221" y="269216"/>
                </a:lnTo>
                <a:lnTo>
                  <a:pt x="292988" y="255218"/>
                </a:lnTo>
                <a:lnTo>
                  <a:pt x="289290" y="243020"/>
                </a:lnTo>
                <a:lnTo>
                  <a:pt x="284022" y="234128"/>
                </a:lnTo>
                <a:close/>
              </a:path>
              <a:path w="2568575" h="346075">
                <a:moveTo>
                  <a:pt x="280487" y="141336"/>
                </a:moveTo>
                <a:lnTo>
                  <a:pt x="145670" y="141336"/>
                </a:lnTo>
                <a:lnTo>
                  <a:pt x="154320" y="141577"/>
                </a:lnTo>
                <a:lnTo>
                  <a:pt x="161531" y="142300"/>
                </a:lnTo>
                <a:lnTo>
                  <a:pt x="167301" y="143504"/>
                </a:lnTo>
                <a:lnTo>
                  <a:pt x="171628" y="145189"/>
                </a:lnTo>
                <a:lnTo>
                  <a:pt x="178999" y="149356"/>
                </a:lnTo>
                <a:lnTo>
                  <a:pt x="182685" y="155764"/>
                </a:lnTo>
                <a:lnTo>
                  <a:pt x="182685" y="173711"/>
                </a:lnTo>
                <a:lnTo>
                  <a:pt x="178999" y="180444"/>
                </a:lnTo>
                <a:lnTo>
                  <a:pt x="171628" y="184601"/>
                </a:lnTo>
                <a:lnTo>
                  <a:pt x="168738" y="187491"/>
                </a:lnTo>
                <a:lnTo>
                  <a:pt x="160728" y="188936"/>
                </a:lnTo>
                <a:lnTo>
                  <a:pt x="269290" y="188936"/>
                </a:lnTo>
                <a:lnTo>
                  <a:pt x="273085" y="184601"/>
                </a:lnTo>
                <a:lnTo>
                  <a:pt x="277872" y="175595"/>
                </a:lnTo>
                <a:lnTo>
                  <a:pt x="280757" y="165167"/>
                </a:lnTo>
                <a:lnTo>
                  <a:pt x="281719" y="153356"/>
                </a:lnTo>
                <a:lnTo>
                  <a:pt x="280487" y="141336"/>
                </a:lnTo>
                <a:close/>
              </a:path>
            </a:pathLst>
          </a:custGeom>
          <a:solidFill>
            <a:srgbClr val="E10613">
              <a:alpha val="57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11" name="Picture 2" descr="D:\Fail C\Desktop\Презентации начальнику\орлята.png"/>
          <p:cNvPicPr/>
          <p:nvPr/>
        </p:nvPicPr>
        <p:blipFill>
          <a:blip r:embed="rId5" cstate="print"/>
          <a:stretch/>
        </p:blipFill>
        <p:spPr>
          <a:xfrm>
            <a:off x="6542280" y="3478320"/>
            <a:ext cx="1346400" cy="854280"/>
          </a:xfrm>
          <a:prstGeom prst="rect">
            <a:avLst/>
          </a:prstGeom>
          <a:ln w="0">
            <a:noFill/>
          </a:ln>
        </p:spPr>
      </p:pic>
      <p:sp>
        <p:nvSpPr>
          <p:cNvPr id="212" name="Текст 2"/>
          <p:cNvSpPr/>
          <p:nvPr/>
        </p:nvSpPr>
        <p:spPr>
          <a:xfrm rot="10800000" flipV="1">
            <a:off x="248040" y="1917000"/>
            <a:ext cx="8680320" cy="57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2060"/>
                </a:solidFill>
                <a:latin typeface="Arial"/>
              </a:rPr>
              <a:t>Первичные отделения «Движение Первых», «Орлята России» </a:t>
            </a:r>
            <a:r>
              <a:rPr lang="ru-RU" sz="1400" b="1" strike="noStrike" spc="-1" dirty="0">
                <a:solidFill>
                  <a:srgbClr val="002060"/>
                </a:solidFill>
                <a:latin typeface="Calibri"/>
              </a:rPr>
              <a:t>созданы в каждой школе</a:t>
            </a:r>
            <a:endParaRPr lang="ru-RU" sz="1400" b="0" strike="noStrike" spc="-1" dirty="0">
              <a:solidFill>
                <a:srgbClr val="00206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Рисунок 19"/>
          <p:cNvPicPr/>
          <p:nvPr/>
        </p:nvPicPr>
        <p:blipFill>
          <a:blip r:embed="rId6" cstate="print"/>
          <a:stretch/>
        </p:blipFill>
        <p:spPr>
          <a:xfrm>
            <a:off x="3363480" y="2476440"/>
            <a:ext cx="1456560" cy="970560"/>
          </a:xfrm>
          <a:prstGeom prst="rect">
            <a:avLst/>
          </a:prstGeom>
          <a:ln w="0">
            <a:noFill/>
          </a:ln>
        </p:spPr>
      </p:pic>
      <p:sp>
        <p:nvSpPr>
          <p:cNvPr id="214" name="TextBox 21"/>
          <p:cNvSpPr/>
          <p:nvPr/>
        </p:nvSpPr>
        <p:spPr>
          <a:xfrm>
            <a:off x="2975040" y="3425400"/>
            <a:ext cx="23418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Проект «Вселенная молодежи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«Созвездие Первых»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Рисунок 23"/>
          <p:cNvPicPr/>
          <p:nvPr/>
        </p:nvPicPr>
        <p:blipFill>
          <a:blip r:embed="rId7" cstate="print"/>
          <a:srcRect r="9072" b="11851"/>
          <a:stretch/>
        </p:blipFill>
        <p:spPr>
          <a:xfrm>
            <a:off x="111960" y="2464200"/>
            <a:ext cx="1436760" cy="1013760"/>
          </a:xfrm>
          <a:prstGeom prst="rect">
            <a:avLst/>
          </a:prstGeom>
          <a:ln w="0">
            <a:noFill/>
          </a:ln>
        </p:spPr>
      </p:pic>
      <p:sp>
        <p:nvSpPr>
          <p:cNvPr id="216" name="TextBox 25"/>
          <p:cNvSpPr/>
          <p:nvPr/>
        </p:nvSpPr>
        <p:spPr>
          <a:xfrm>
            <a:off x="-360" y="3447360"/>
            <a:ext cx="18716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Фестиваль Детства Движения Первых, г. Москва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Рисунок 28"/>
          <p:cNvPicPr/>
          <p:nvPr/>
        </p:nvPicPr>
        <p:blipFill>
          <a:blip r:embed="rId8" cstate="print"/>
          <a:stretch/>
        </p:blipFill>
        <p:spPr>
          <a:xfrm>
            <a:off x="2030040" y="2457720"/>
            <a:ext cx="785880" cy="1048320"/>
          </a:xfrm>
          <a:prstGeom prst="rect">
            <a:avLst/>
          </a:prstGeom>
          <a:ln w="0">
            <a:noFill/>
          </a:ln>
        </p:spPr>
      </p:pic>
      <p:sp>
        <p:nvSpPr>
          <p:cNvPr id="218" name="TextBox 30"/>
          <p:cNvSpPr/>
          <p:nvPr/>
        </p:nvSpPr>
        <p:spPr>
          <a:xfrm>
            <a:off x="1537200" y="3452760"/>
            <a:ext cx="18716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000" b="0" strike="noStrike" spc="-1">
                <a:solidFill>
                  <a:schemeClr val="dk1"/>
                </a:solidFill>
                <a:latin typeface="Times New Roman"/>
                <a:ea typeface="Times New Roman"/>
              </a:rPr>
              <a:t>"Университетские смены»,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1000" b="0" strike="noStrike" spc="-1">
                <a:solidFill>
                  <a:schemeClr val="dk1"/>
                </a:solidFill>
                <a:latin typeface="Times New Roman"/>
                <a:ea typeface="Times New Roman"/>
              </a:rPr>
              <a:t> г. Волгоград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Рисунок 31"/>
          <p:cNvPicPr/>
          <p:nvPr/>
        </p:nvPicPr>
        <p:blipFill>
          <a:blip r:embed="rId9" cstate="print"/>
          <a:stretch/>
        </p:blipFill>
        <p:spPr>
          <a:xfrm>
            <a:off x="170640" y="3877200"/>
            <a:ext cx="1321920" cy="964800"/>
          </a:xfrm>
          <a:prstGeom prst="rect">
            <a:avLst/>
          </a:prstGeom>
          <a:ln w="0">
            <a:noFill/>
          </a:ln>
        </p:spPr>
      </p:pic>
      <p:sp>
        <p:nvSpPr>
          <p:cNvPr id="220" name="TextBox 33"/>
          <p:cNvSpPr/>
          <p:nvPr/>
        </p:nvSpPr>
        <p:spPr>
          <a:xfrm>
            <a:off x="4680" y="4798440"/>
            <a:ext cx="1659960" cy="54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Региональный этап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Всероссийского проекта «МедиаПритяжение»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Рисунок 34"/>
          <p:cNvPicPr/>
          <p:nvPr/>
        </p:nvPicPr>
        <p:blipFill>
          <a:blip r:embed="rId10" cstate="print"/>
          <a:stretch/>
        </p:blipFill>
        <p:spPr>
          <a:xfrm>
            <a:off x="1735920" y="3874320"/>
            <a:ext cx="1799640" cy="967320"/>
          </a:xfrm>
          <a:prstGeom prst="rect">
            <a:avLst/>
          </a:prstGeom>
          <a:ln w="0">
            <a:noFill/>
          </a:ln>
        </p:spPr>
      </p:pic>
      <p:sp>
        <p:nvSpPr>
          <p:cNvPr id="222" name="TextBox 36"/>
          <p:cNvSpPr/>
          <p:nvPr/>
        </p:nvSpPr>
        <p:spPr>
          <a:xfrm>
            <a:off x="1543680" y="4842720"/>
            <a:ext cx="2186280" cy="41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7000"/>
              </a:lnSpc>
              <a:spcAft>
                <a:spcPts val="799"/>
              </a:spcAft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Региональный этап Всероссийского проекта "Вызов Первых"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Рисунок 39"/>
          <p:cNvPicPr/>
          <p:nvPr/>
        </p:nvPicPr>
        <p:blipFill>
          <a:blip r:embed="rId11" cstate="print"/>
          <a:srcRect t="30498" r="6016"/>
          <a:stretch/>
        </p:blipFill>
        <p:spPr>
          <a:xfrm>
            <a:off x="3804300" y="5375880"/>
            <a:ext cx="1641060" cy="862920"/>
          </a:xfrm>
          <a:prstGeom prst="rect">
            <a:avLst/>
          </a:prstGeom>
          <a:ln w="0">
            <a:noFill/>
          </a:ln>
        </p:spPr>
      </p:pic>
      <p:sp>
        <p:nvSpPr>
          <p:cNvPr id="224" name="TextBox 41"/>
          <p:cNvSpPr/>
          <p:nvPr/>
        </p:nvSpPr>
        <p:spPr>
          <a:xfrm>
            <a:off x="3802680" y="6293160"/>
            <a:ext cx="17920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000" b="0" i="1" strike="noStrike" spc="-1" dirty="0">
                <a:solidFill>
                  <a:schemeClr val="dk1"/>
                </a:solidFill>
                <a:latin typeface="Times New Roman"/>
                <a:ea typeface="Calibri"/>
              </a:rPr>
              <a:t>Проект «Первая Помощь»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Рисунок 43"/>
          <p:cNvPicPr/>
          <p:nvPr/>
        </p:nvPicPr>
        <p:blipFill>
          <a:blip r:embed="rId12" cstate="print"/>
          <a:stretch/>
        </p:blipFill>
        <p:spPr>
          <a:xfrm>
            <a:off x="3779280" y="3885120"/>
            <a:ext cx="1550160" cy="993960"/>
          </a:xfrm>
          <a:prstGeom prst="rect">
            <a:avLst/>
          </a:prstGeom>
          <a:ln w="0">
            <a:noFill/>
          </a:ln>
        </p:spPr>
      </p:pic>
      <p:sp>
        <p:nvSpPr>
          <p:cNvPr id="226" name="TextBox 44"/>
          <p:cNvSpPr/>
          <p:nvPr/>
        </p:nvSpPr>
        <p:spPr>
          <a:xfrm>
            <a:off x="3667320" y="4875480"/>
            <a:ext cx="19936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Проект «Я гражданин России»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Рисунок 46"/>
          <p:cNvPicPr/>
          <p:nvPr/>
        </p:nvPicPr>
        <p:blipFill>
          <a:blip r:embed="rId13" cstate="print"/>
          <a:stretch/>
        </p:blipFill>
        <p:spPr>
          <a:xfrm>
            <a:off x="186840" y="5392080"/>
            <a:ext cx="1287360" cy="857520"/>
          </a:xfrm>
          <a:prstGeom prst="rect">
            <a:avLst/>
          </a:prstGeom>
          <a:ln w="0">
            <a:noFill/>
          </a:ln>
        </p:spPr>
      </p:pic>
      <p:sp>
        <p:nvSpPr>
          <p:cNvPr id="228" name="TextBox 47"/>
          <p:cNvSpPr/>
          <p:nvPr/>
        </p:nvSpPr>
        <p:spPr>
          <a:xfrm>
            <a:off x="38160" y="6301080"/>
            <a:ext cx="19911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Проект «Родные-любимые»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9" name="Рисунок 49"/>
          <p:cNvPicPr/>
          <p:nvPr/>
        </p:nvPicPr>
        <p:blipFill>
          <a:blip r:embed="rId14" cstate="print"/>
          <a:srcRect t="17325" b="15488"/>
          <a:stretch/>
        </p:blipFill>
        <p:spPr>
          <a:xfrm>
            <a:off x="1651320" y="5375880"/>
            <a:ext cx="1968840" cy="880920"/>
          </a:xfrm>
          <a:prstGeom prst="rect">
            <a:avLst/>
          </a:prstGeom>
          <a:ln w="0">
            <a:noFill/>
          </a:ln>
        </p:spPr>
      </p:pic>
      <p:sp>
        <p:nvSpPr>
          <p:cNvPr id="230" name="TextBox 50"/>
          <p:cNvSpPr/>
          <p:nvPr/>
        </p:nvSpPr>
        <p:spPr>
          <a:xfrm>
            <a:off x="1751760" y="6301080"/>
            <a:ext cx="21294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Проект «Классные встречи»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1" name="Рисунок 52"/>
          <p:cNvPicPr/>
          <p:nvPr/>
        </p:nvPicPr>
        <p:blipFill>
          <a:blip r:embed="rId15" cstate="print"/>
          <a:stretch/>
        </p:blipFill>
        <p:spPr>
          <a:xfrm>
            <a:off x="5732640" y="4245120"/>
            <a:ext cx="1465200" cy="849600"/>
          </a:xfrm>
          <a:prstGeom prst="rect">
            <a:avLst/>
          </a:prstGeom>
          <a:ln w="0">
            <a:noFill/>
          </a:ln>
        </p:spPr>
      </p:pic>
      <p:sp>
        <p:nvSpPr>
          <p:cNvPr id="232" name="TextBox 55"/>
          <p:cNvSpPr/>
          <p:nvPr/>
        </p:nvSpPr>
        <p:spPr>
          <a:xfrm>
            <a:off x="5646600" y="5087160"/>
            <a:ext cx="1465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«Орлёнок-хранитель»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TextBox 56"/>
          <p:cNvSpPr/>
          <p:nvPr/>
        </p:nvSpPr>
        <p:spPr>
          <a:xfrm>
            <a:off x="7468920" y="6308640"/>
            <a:ext cx="12783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9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«</a:t>
            </a: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Орлёнок - эколог»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TextBox 57"/>
          <p:cNvSpPr/>
          <p:nvPr/>
        </p:nvSpPr>
        <p:spPr>
          <a:xfrm>
            <a:off x="7397280" y="5075640"/>
            <a:ext cx="14590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  <a:ea typeface="Calibri"/>
              </a:rPr>
              <a:t>«Орлёнок - мастер»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" name="Рисунок 59"/>
          <p:cNvPicPr/>
          <p:nvPr/>
        </p:nvPicPr>
        <p:blipFill>
          <a:blip r:embed="rId16" cstate="print"/>
          <a:srcRect t="8739" r="3373" b="3674"/>
          <a:stretch/>
        </p:blipFill>
        <p:spPr>
          <a:xfrm>
            <a:off x="7492680" y="4255920"/>
            <a:ext cx="1215000" cy="813600"/>
          </a:xfrm>
          <a:prstGeom prst="rect">
            <a:avLst/>
          </a:prstGeom>
          <a:ln w="0">
            <a:noFill/>
          </a:ln>
        </p:spPr>
      </p:pic>
      <p:pic>
        <p:nvPicPr>
          <p:cNvPr id="236" name="Рисунок 63"/>
          <p:cNvPicPr/>
          <p:nvPr/>
        </p:nvPicPr>
        <p:blipFill>
          <a:blip r:embed="rId17" cstate="print"/>
          <a:stretch/>
        </p:blipFill>
        <p:spPr>
          <a:xfrm>
            <a:off x="5685120" y="5402880"/>
            <a:ext cx="1567800" cy="854280"/>
          </a:xfrm>
          <a:prstGeom prst="rect">
            <a:avLst/>
          </a:prstGeom>
          <a:ln w="0">
            <a:noFill/>
          </a:ln>
        </p:spPr>
      </p:pic>
      <p:sp>
        <p:nvSpPr>
          <p:cNvPr id="237" name="TextBox 66"/>
          <p:cNvSpPr/>
          <p:nvPr/>
        </p:nvSpPr>
        <p:spPr>
          <a:xfrm>
            <a:off x="5862960" y="6293160"/>
            <a:ext cx="129024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100" b="0" i="1" strike="noStrike" spc="-1" dirty="0">
                <a:solidFill>
                  <a:schemeClr val="dk1"/>
                </a:solidFill>
                <a:latin typeface="Times New Roman"/>
                <a:ea typeface="Calibri"/>
              </a:rPr>
              <a:t>«</a:t>
            </a:r>
            <a:r>
              <a:rPr lang="ru-RU" sz="1000" b="0" i="1" strike="noStrike" spc="-1" dirty="0">
                <a:solidFill>
                  <a:schemeClr val="dk1"/>
                </a:solidFill>
                <a:latin typeface="Times New Roman"/>
                <a:ea typeface="Calibri"/>
              </a:rPr>
              <a:t>Орлёнок - лидер»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Рисунок 69"/>
          <p:cNvPicPr/>
          <p:nvPr/>
        </p:nvPicPr>
        <p:blipFill>
          <a:blip r:embed="rId18" cstate="print"/>
          <a:stretch/>
        </p:blipFill>
        <p:spPr>
          <a:xfrm>
            <a:off x="7492680" y="5352480"/>
            <a:ext cx="1236600" cy="926640"/>
          </a:xfrm>
          <a:prstGeom prst="rect">
            <a:avLst/>
          </a:prstGeom>
          <a:ln w="0">
            <a:noFill/>
          </a:ln>
        </p:spPr>
      </p:pic>
      <p:pic>
        <p:nvPicPr>
          <p:cNvPr id="239" name="Рисунок 71"/>
          <p:cNvPicPr/>
          <p:nvPr/>
        </p:nvPicPr>
        <p:blipFill>
          <a:blip r:embed="rId19" cstate="print"/>
          <a:stretch/>
        </p:blipFill>
        <p:spPr>
          <a:xfrm>
            <a:off x="7198200" y="2533320"/>
            <a:ext cx="1248840" cy="936000"/>
          </a:xfrm>
          <a:prstGeom prst="rect">
            <a:avLst/>
          </a:prstGeom>
          <a:ln w="0">
            <a:noFill/>
          </a:ln>
        </p:spPr>
      </p:pic>
      <p:sp>
        <p:nvSpPr>
          <p:cNvPr id="240" name="TextBox 73"/>
          <p:cNvSpPr/>
          <p:nvPr/>
        </p:nvSpPr>
        <p:spPr>
          <a:xfrm>
            <a:off x="7080120" y="3432240"/>
            <a:ext cx="14853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chemeClr val="dk1"/>
                </a:solidFill>
                <a:latin typeface="Times New Roman"/>
              </a:rPr>
              <a:t>Волонтёрская акция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Рисунок 77"/>
          <p:cNvPicPr/>
          <p:nvPr/>
        </p:nvPicPr>
        <p:blipFill>
          <a:blip r:embed="rId20" cstate="print"/>
          <a:stretch/>
        </p:blipFill>
        <p:spPr>
          <a:xfrm>
            <a:off x="5083560" y="2523240"/>
            <a:ext cx="1850400" cy="909360"/>
          </a:xfrm>
          <a:prstGeom prst="rect">
            <a:avLst/>
          </a:prstGeom>
          <a:ln w="0">
            <a:noFill/>
          </a:ln>
        </p:spPr>
      </p:pic>
      <p:sp>
        <p:nvSpPr>
          <p:cNvPr id="242" name="TextBox 78"/>
          <p:cNvSpPr/>
          <p:nvPr/>
        </p:nvSpPr>
        <p:spPr>
          <a:xfrm>
            <a:off x="4826520" y="3439800"/>
            <a:ext cx="23418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000" b="0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Проект «Первые в профессии»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Image 1"/>
          <p:cNvPicPr/>
          <p:nvPr/>
        </p:nvPicPr>
        <p:blipFill>
          <a:blip r:embed="rId21" cstate="print"/>
          <a:stretch/>
        </p:blipFill>
        <p:spPr>
          <a:xfrm>
            <a:off x="8208000" y="55440"/>
            <a:ext cx="75996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object 2"/>
          <p:cNvGrpSpPr/>
          <p:nvPr/>
        </p:nvGrpSpPr>
        <p:grpSpPr>
          <a:xfrm>
            <a:off x="3684801" y="3211419"/>
            <a:ext cx="1389960" cy="1079559"/>
            <a:chOff x="6992280" y="2563920"/>
            <a:chExt cx="1931760" cy="1595520"/>
          </a:xfrm>
        </p:grpSpPr>
        <p:sp>
          <p:nvSpPr>
            <p:cNvPr id="246" name="object 6"/>
            <p:cNvSpPr/>
            <p:nvPr/>
          </p:nvSpPr>
          <p:spPr>
            <a:xfrm>
              <a:off x="6992280" y="2563920"/>
              <a:ext cx="1153800" cy="1595520"/>
            </a:xfrm>
            <a:custGeom>
              <a:avLst/>
              <a:gdLst>
                <a:gd name="textAreaLeft" fmla="*/ 0 w 1153800"/>
                <a:gd name="textAreaRight" fmla="*/ 1154520 w 1153800"/>
                <a:gd name="textAreaTop" fmla="*/ 0 h 1595520"/>
                <a:gd name="textAreaBottom" fmla="*/ 1596240 h 1595520"/>
              </a:gdLst>
              <a:ahLst/>
              <a:cxnLst/>
              <a:rect l="textAreaLeft" t="textAreaTop" r="textAreaRight" b="textAreaBottom"/>
              <a:pathLst>
                <a:path w="6389370" h="6015355">
                  <a:moveTo>
                    <a:pt x="5016776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6388840" y="0"/>
                  </a:lnTo>
                  <a:lnTo>
                    <a:pt x="5016776" y="60150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91404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47" name="object 3"/>
            <p:cNvPicPr/>
            <p:nvPr/>
          </p:nvPicPr>
          <p:blipFill>
            <a:blip r:embed="rId2" cstate="print"/>
            <a:srcRect l="46266"/>
            <a:stretch/>
          </p:blipFill>
          <p:spPr>
            <a:xfrm>
              <a:off x="7886160" y="2563920"/>
              <a:ext cx="1037880" cy="159552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248" name="object 4"/>
            <p:cNvSpPr/>
            <p:nvPr/>
          </p:nvSpPr>
          <p:spPr>
            <a:xfrm>
              <a:off x="8148960" y="3533400"/>
              <a:ext cx="627480" cy="129240"/>
            </a:xfrm>
            <a:custGeom>
              <a:avLst/>
              <a:gdLst>
                <a:gd name="textAreaLeft" fmla="*/ 0 w 627480"/>
                <a:gd name="textAreaRight" fmla="*/ 628200 w 627480"/>
                <a:gd name="textAreaTop" fmla="*/ 0 h 129240"/>
                <a:gd name="textAreaBottom" fmla="*/ 129960 h 129240"/>
              </a:gdLst>
              <a:ahLst/>
              <a:cxnLst/>
              <a:rect l="textAreaLeft" t="textAreaTop" r="textAreaRight" b="textAreaBottom"/>
              <a:pathLst>
                <a:path w="3475354" h="490220">
                  <a:moveTo>
                    <a:pt x="3474885" y="490143"/>
                  </a:moveTo>
                  <a:lnTo>
                    <a:pt x="0" y="490143"/>
                  </a:lnTo>
                  <a:lnTo>
                    <a:pt x="0" y="0"/>
                  </a:lnTo>
                  <a:lnTo>
                    <a:pt x="3474885" y="0"/>
                  </a:lnTo>
                  <a:lnTo>
                    <a:pt x="3474885" y="490143"/>
                  </a:lnTo>
                  <a:close/>
                </a:path>
              </a:pathLst>
            </a:custGeom>
            <a:solidFill>
              <a:srgbClr val="FDAA0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91404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9" name="object 5"/>
            <p:cNvSpPr/>
            <p:nvPr/>
          </p:nvSpPr>
          <p:spPr>
            <a:xfrm>
              <a:off x="8382240" y="3910320"/>
              <a:ext cx="122040" cy="179640"/>
            </a:xfrm>
            <a:custGeom>
              <a:avLst/>
              <a:gdLst>
                <a:gd name="textAreaLeft" fmla="*/ 0 w 122040"/>
                <a:gd name="textAreaRight" fmla="*/ 122760 w 122040"/>
                <a:gd name="textAreaTop" fmla="*/ 0 h 179640"/>
                <a:gd name="textAreaBottom" fmla="*/ 180360 h 179640"/>
              </a:gdLst>
              <a:ahLst/>
              <a:cxnLst/>
              <a:rect l="textAreaLeft" t="textAreaTop" r="textAreaRight" b="textAreaBottom"/>
              <a:pathLst>
                <a:path w="680084" h="679450">
                  <a:moveTo>
                    <a:pt x="679500" y="679450"/>
                  </a:moveTo>
                  <a:lnTo>
                    <a:pt x="0" y="679450"/>
                  </a:lnTo>
                  <a:lnTo>
                    <a:pt x="0" y="0"/>
                  </a:lnTo>
                  <a:lnTo>
                    <a:pt x="679500" y="0"/>
                  </a:lnTo>
                  <a:lnTo>
                    <a:pt x="679500" y="679450"/>
                  </a:lnTo>
                  <a:close/>
                </a:path>
              </a:pathLst>
            </a:custGeom>
            <a:solidFill>
              <a:srgbClr val="04A5CF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91404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244" name="Picture 2" descr="D:\Fail C\Desktop\Презентации начальнику\1643602981_9-papik-pro-p-sirius-logotip-9.jpg"/>
          <p:cNvPicPr/>
          <p:nvPr/>
        </p:nvPicPr>
        <p:blipFill rotWithShape="1">
          <a:blip r:embed="rId3" cstate="print"/>
          <a:srcRect l="14457" t="14907" r="21544" b="17874"/>
          <a:stretch/>
        </p:blipFill>
        <p:spPr>
          <a:xfrm>
            <a:off x="3226253" y="1947059"/>
            <a:ext cx="1129501" cy="1010700"/>
          </a:xfrm>
          <a:prstGeom prst="rect">
            <a:avLst/>
          </a:prstGeom>
          <a:ln w="0">
            <a:noFill/>
          </a:ln>
        </p:spPr>
      </p:pic>
      <p:sp>
        <p:nvSpPr>
          <p:cNvPr id="250" name="Заголовок 1"/>
          <p:cNvSpPr/>
          <p:nvPr/>
        </p:nvSpPr>
        <p:spPr>
          <a:xfrm>
            <a:off x="1076040" y="453009"/>
            <a:ext cx="738027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</a:rPr>
              <a:t>УЧАСТИЕ В КОНКУРСНЫХ МЕРОПРИЯТИЯХ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object 2"/>
          <p:cNvSpPr/>
          <p:nvPr/>
        </p:nvSpPr>
        <p:spPr>
          <a:xfrm>
            <a:off x="197100" y="1894140"/>
            <a:ext cx="2910600" cy="203346"/>
          </a:xfrm>
          <a:custGeom>
            <a:avLst/>
            <a:gdLst>
              <a:gd name="textAreaLeft" fmla="*/ 0 w 3118680"/>
              <a:gd name="textAreaRight" fmla="*/ 3119400 w 3118680"/>
              <a:gd name="textAreaTop" fmla="*/ 0 h 230400"/>
              <a:gd name="textAreaBottom" fmla="*/ 231120 h 23040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2" name="object 2"/>
          <p:cNvSpPr/>
          <p:nvPr/>
        </p:nvSpPr>
        <p:spPr>
          <a:xfrm rot="16200000" flipV="1">
            <a:off x="-132300" y="2386620"/>
            <a:ext cx="855900" cy="197100"/>
          </a:xfrm>
          <a:custGeom>
            <a:avLst/>
            <a:gdLst>
              <a:gd name="textAreaLeft" fmla="*/ 0 w 1055880"/>
              <a:gd name="textAreaRight" fmla="*/ 1056600 w 1055880"/>
              <a:gd name="textAreaTop" fmla="*/ -360 h 250560"/>
              <a:gd name="textAreaBottom" fmla="*/ 250920 h 25056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3" name="Текст 2"/>
          <p:cNvSpPr/>
          <p:nvPr/>
        </p:nvSpPr>
        <p:spPr>
          <a:xfrm>
            <a:off x="323730" y="2151360"/>
            <a:ext cx="291060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chemeClr val="dk1"/>
                </a:solidFill>
                <a:latin typeface="Times New Roman"/>
              </a:rPr>
              <a:t>Учреждения дополнительного образования 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465840"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chemeClr val="dk1"/>
                </a:solidFill>
                <a:latin typeface="Times New Roman"/>
              </a:rPr>
              <a:t>В 131 мероприятиях различного уровня участие приняли 543 ребенка 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object 2"/>
          <p:cNvSpPr/>
          <p:nvPr/>
        </p:nvSpPr>
        <p:spPr>
          <a:xfrm>
            <a:off x="5286240" y="1882752"/>
            <a:ext cx="3284370" cy="203346"/>
          </a:xfrm>
          <a:custGeom>
            <a:avLst/>
            <a:gdLst>
              <a:gd name="textAreaLeft" fmla="*/ 0 w 3118680"/>
              <a:gd name="textAreaRight" fmla="*/ 3119400 w 3118680"/>
              <a:gd name="textAreaTop" fmla="*/ 0 h 230400"/>
              <a:gd name="textAreaBottom" fmla="*/ 231120 h 23040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204F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5" name="object 2"/>
          <p:cNvSpPr/>
          <p:nvPr/>
        </p:nvSpPr>
        <p:spPr>
          <a:xfrm rot="16200000">
            <a:off x="4909950" y="2323350"/>
            <a:ext cx="966060" cy="213480"/>
          </a:xfrm>
          <a:custGeom>
            <a:avLst/>
            <a:gdLst>
              <a:gd name="textAreaLeft" fmla="*/ 0 w 1477800"/>
              <a:gd name="textAreaRight" fmla="*/ 1478520 w 1477800"/>
              <a:gd name="textAreaTop" fmla="*/ 0 h 213480"/>
              <a:gd name="textAreaBottom" fmla="*/ 214200 h 21348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204F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56" name="Текст 2"/>
          <p:cNvSpPr/>
          <p:nvPr/>
        </p:nvSpPr>
        <p:spPr>
          <a:xfrm>
            <a:off x="5443470" y="2100318"/>
            <a:ext cx="328536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100" b="1" strike="noStrike" spc="-1" dirty="0">
                <a:solidFill>
                  <a:schemeClr val="dk1"/>
                </a:solidFill>
                <a:latin typeface="Times New Roman"/>
              </a:rPr>
              <a:t>Общеобразовательные учреждения 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465840"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chemeClr val="dk1"/>
                </a:solidFill>
                <a:latin typeface="Times New Roman"/>
              </a:rPr>
              <a:t>В 191 мероприятиях различного уровня участие приняли 2703 ребенка 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object 2"/>
          <p:cNvSpPr/>
          <p:nvPr/>
        </p:nvSpPr>
        <p:spPr>
          <a:xfrm>
            <a:off x="202680" y="3271320"/>
            <a:ext cx="2910600" cy="307080"/>
          </a:xfrm>
          <a:custGeom>
            <a:avLst/>
            <a:gdLst>
              <a:gd name="textAreaLeft" fmla="*/ 0 w 2910600"/>
              <a:gd name="textAreaRight" fmla="*/ 2911320 w 2910600"/>
              <a:gd name="textAreaTop" fmla="*/ 0 h 307080"/>
              <a:gd name="textAreaBottom" fmla="*/ 307800 h 307080"/>
            </a:gdLst>
            <a:ahLst/>
            <a:cxnLst/>
            <a:rect l="textAreaLeft" t="textAreaTop" r="textAreaRight" b="textAreaBottom"/>
            <a:pathLst>
              <a:path w="7395209" h="855980">
                <a:moveTo>
                  <a:pt x="6900710" y="855408"/>
                </a:moveTo>
                <a:lnTo>
                  <a:pt x="0" y="855408"/>
                </a:lnTo>
                <a:lnTo>
                  <a:pt x="0" y="0"/>
                </a:lnTo>
                <a:lnTo>
                  <a:pt x="7394701" y="0"/>
                </a:lnTo>
                <a:lnTo>
                  <a:pt x="6900710" y="8554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chemeClr val="lt1"/>
                </a:solidFill>
                <a:latin typeface="Times New Roman"/>
              </a:rPr>
              <a:t>ТАЛАНТЫ </a:t>
            </a:r>
            <a:r>
              <a:rPr lang="en-US" sz="1600" b="1" strike="noStrike" spc="-1">
                <a:solidFill>
                  <a:schemeClr val="lt1"/>
                </a:solidFill>
                <a:latin typeface="Times New Roman"/>
              </a:rPr>
              <a:t>XXI</a:t>
            </a:r>
            <a:r>
              <a:rPr lang="ru-RU" sz="1600" b="1" strike="noStrike" spc="-1">
                <a:solidFill>
                  <a:schemeClr val="lt1"/>
                </a:solidFill>
                <a:latin typeface="Times New Roman"/>
              </a:rPr>
              <a:t> ВЕКА</a:t>
            </a:r>
            <a:r>
              <a:rPr lang="en-US" sz="1600" b="1" strike="noStrike" spc="-1">
                <a:solidFill>
                  <a:schemeClr val="lt1"/>
                </a:solidFill>
                <a:latin typeface="Times New Roman"/>
              </a:rPr>
              <a:t> 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object 2"/>
          <p:cNvSpPr/>
          <p:nvPr/>
        </p:nvSpPr>
        <p:spPr>
          <a:xfrm>
            <a:off x="2376422" y="4478288"/>
            <a:ext cx="3475737" cy="335520"/>
          </a:xfrm>
          <a:custGeom>
            <a:avLst/>
            <a:gdLst>
              <a:gd name="textAreaLeft" fmla="*/ 0 w 3755160"/>
              <a:gd name="textAreaRight" fmla="*/ 3755880 w 3755160"/>
              <a:gd name="textAreaTop" fmla="*/ 0 h 335520"/>
              <a:gd name="textAreaBottom" fmla="*/ 336240 h 335520"/>
            </a:gdLst>
            <a:ahLst/>
            <a:cxnLst/>
            <a:rect l="textAreaLeft" t="textAreaTop" r="textAreaRight" b="textAreaBottom"/>
            <a:pathLst>
              <a:path w="7395209" h="855980">
                <a:moveTo>
                  <a:pt x="6900710" y="855408"/>
                </a:moveTo>
                <a:lnTo>
                  <a:pt x="0" y="855408"/>
                </a:lnTo>
                <a:lnTo>
                  <a:pt x="0" y="0"/>
                </a:lnTo>
                <a:lnTo>
                  <a:pt x="7394701" y="0"/>
                </a:lnTo>
                <a:lnTo>
                  <a:pt x="6900710" y="855408"/>
                </a:ln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100" b="1" strike="noStrike" cap="all" spc="-1" dirty="0">
                <a:solidFill>
                  <a:schemeClr val="lt1"/>
                </a:solidFill>
                <a:latin typeface="Times New Roman"/>
                <a:ea typeface="Times New Roman"/>
              </a:rPr>
              <a:t>краевой конкурс профессионального мастерства школьников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9" name="object 10"/>
          <p:cNvGrpSpPr/>
          <p:nvPr/>
        </p:nvGrpSpPr>
        <p:grpSpPr>
          <a:xfrm>
            <a:off x="230040" y="3806280"/>
            <a:ext cx="2882880" cy="509760"/>
            <a:chOff x="230040" y="3806280"/>
            <a:chExt cx="2882880" cy="509760"/>
          </a:xfrm>
        </p:grpSpPr>
        <p:sp>
          <p:nvSpPr>
            <p:cNvPr id="260" name="object 11"/>
            <p:cNvSpPr/>
            <p:nvPr/>
          </p:nvSpPr>
          <p:spPr>
            <a:xfrm>
              <a:off x="230040" y="3806280"/>
              <a:ext cx="2882880" cy="509760"/>
            </a:xfrm>
            <a:custGeom>
              <a:avLst/>
              <a:gdLst>
                <a:gd name="textAreaLeft" fmla="*/ 0 w 2882880"/>
                <a:gd name="textAreaRight" fmla="*/ 2883600 w 2882880"/>
                <a:gd name="textAreaTop" fmla="*/ 0 h 509760"/>
                <a:gd name="textAreaBottom" fmla="*/ 510480 h 509760"/>
              </a:gdLst>
              <a:ahLst/>
              <a:cxnLst/>
              <a:rect l="textAreaLeft" t="textAreaTop" r="textAreaRight" b="textAreaBottom"/>
              <a:pathLst>
                <a:path w="6323965" h="972819">
                  <a:moveTo>
                    <a:pt x="5761926" y="972235"/>
                  </a:moveTo>
                  <a:lnTo>
                    <a:pt x="0" y="972235"/>
                  </a:lnTo>
                  <a:lnTo>
                    <a:pt x="0" y="0"/>
                  </a:lnTo>
                  <a:lnTo>
                    <a:pt x="6323376" y="0"/>
                  </a:lnTo>
                  <a:lnTo>
                    <a:pt x="5761926" y="972235"/>
                  </a:lnTo>
                  <a:close/>
                </a:path>
              </a:pathLst>
            </a:custGeom>
            <a:solidFill>
              <a:srgbClr val="03B8AB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91404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61" name="object 12"/>
            <p:cNvPicPr/>
            <p:nvPr/>
          </p:nvPicPr>
          <p:blipFill>
            <a:blip r:embed="rId4" cstate="print"/>
            <a:stretch/>
          </p:blipFill>
          <p:spPr>
            <a:xfrm>
              <a:off x="343080" y="3821760"/>
              <a:ext cx="1843200" cy="493200"/>
            </a:xfrm>
            <a:prstGeom prst="rect">
              <a:avLst/>
            </a:prstGeom>
            <a:ln w="9525">
              <a:noFill/>
            </a:ln>
          </p:spPr>
        </p:pic>
      </p:grpSp>
      <p:sp>
        <p:nvSpPr>
          <p:cNvPr id="262" name="object 2"/>
          <p:cNvSpPr/>
          <p:nvPr/>
        </p:nvSpPr>
        <p:spPr>
          <a:xfrm>
            <a:off x="6087330" y="4472976"/>
            <a:ext cx="2812500" cy="338554"/>
          </a:xfrm>
          <a:custGeom>
            <a:avLst/>
            <a:gdLst>
              <a:gd name="textAreaLeft" fmla="*/ 0 w 4335480"/>
              <a:gd name="textAreaRight" fmla="*/ 4336200 w 4335480"/>
              <a:gd name="textAreaTop" fmla="*/ 0 h 243720"/>
              <a:gd name="textAreaBottom" fmla="*/ 244440 h 243720"/>
            </a:gdLst>
            <a:ahLst/>
            <a:cxnLst/>
            <a:rect l="textAreaLeft" t="textAreaTop" r="textAreaRight" b="textAreaBottom"/>
            <a:pathLst>
              <a:path w="7395209" h="855980">
                <a:moveTo>
                  <a:pt x="6900710" y="855408"/>
                </a:moveTo>
                <a:lnTo>
                  <a:pt x="0" y="855408"/>
                </a:lnTo>
                <a:lnTo>
                  <a:pt x="0" y="0"/>
                </a:lnTo>
                <a:lnTo>
                  <a:pt x="7394701" y="0"/>
                </a:lnTo>
                <a:lnTo>
                  <a:pt x="6900710" y="85540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100" b="1" strike="noStrike" spc="-1" dirty="0">
                <a:solidFill>
                  <a:schemeClr val="lt1"/>
                </a:solidFill>
                <a:latin typeface="Times New Roman"/>
              </a:rPr>
              <a:t>ВСЕРОССИЙСКАЯ ОЛИМПИАДА </a:t>
            </a:r>
          </a:p>
          <a:p>
            <a:pPr algn="ctr" defTabSz="465840">
              <a:lnSpc>
                <a:spcPct val="100000"/>
              </a:lnSpc>
            </a:pPr>
            <a:r>
              <a:rPr lang="ru-RU" sz="1100" b="1" strike="noStrike" spc="-1" dirty="0">
                <a:solidFill>
                  <a:schemeClr val="lt1"/>
                </a:solidFill>
                <a:latin typeface="Times New Roman"/>
              </a:rPr>
              <a:t>«СОЗВЕЗДИЕ»</a:t>
            </a:r>
            <a:r>
              <a:rPr lang="en-US" sz="1100" b="1" strike="noStrike" spc="-1" dirty="0">
                <a:solidFill>
                  <a:schemeClr val="lt1"/>
                </a:solidFill>
                <a:latin typeface="Times New Roman"/>
              </a:rPr>
              <a:t> 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object 2"/>
          <p:cNvSpPr/>
          <p:nvPr/>
        </p:nvSpPr>
        <p:spPr>
          <a:xfrm>
            <a:off x="5756232" y="2894130"/>
            <a:ext cx="3387768" cy="307777"/>
          </a:xfrm>
          <a:custGeom>
            <a:avLst/>
            <a:gdLst>
              <a:gd name="textAreaLeft" fmla="*/ 0 w 3755160"/>
              <a:gd name="textAreaRight" fmla="*/ 3755880 w 3755160"/>
              <a:gd name="textAreaTop" fmla="*/ 0 h 381240"/>
              <a:gd name="textAreaBottom" fmla="*/ 381960 h 381240"/>
            </a:gdLst>
            <a:ahLst/>
            <a:cxnLst/>
            <a:rect l="textAreaLeft" t="textAreaTop" r="textAreaRight" b="textAreaBottom"/>
            <a:pathLst>
              <a:path w="7395209" h="855980">
                <a:moveTo>
                  <a:pt x="6900710" y="855408"/>
                </a:moveTo>
                <a:lnTo>
                  <a:pt x="0" y="855408"/>
                </a:lnTo>
                <a:lnTo>
                  <a:pt x="0" y="0"/>
                </a:lnTo>
                <a:lnTo>
                  <a:pt x="7394701" y="0"/>
                </a:lnTo>
                <a:lnTo>
                  <a:pt x="6900710" y="855408"/>
                </a:ln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000" b="1" strike="noStrike" cap="all" spc="-1" dirty="0">
                <a:solidFill>
                  <a:schemeClr val="lt1"/>
                </a:solidFill>
                <a:latin typeface="Times New Roman"/>
              </a:rPr>
              <a:t> КРАЕВОЙ ЭТАП ВСЕРОССИЙСКОГО КОНКУРСА </a:t>
            </a:r>
          </a:p>
          <a:p>
            <a:pPr defTabSz="914040">
              <a:lnSpc>
                <a:spcPct val="100000"/>
              </a:lnSpc>
            </a:pPr>
            <a:r>
              <a:rPr lang="ru-RU" sz="1000" b="1" strike="noStrike" cap="all" spc="-1" dirty="0">
                <a:solidFill>
                  <a:schemeClr val="lt1"/>
                </a:solidFill>
                <a:latin typeface="Times New Roman"/>
              </a:rPr>
              <a:t>ХОРОВЫХ И ВОКАЛЬНЫХ ОБЪЕДИНЕНИЙ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Рисунок 23"/>
          <p:cNvPicPr/>
          <p:nvPr/>
        </p:nvPicPr>
        <p:blipFill>
          <a:blip r:embed="rId5" cstate="print"/>
          <a:stretch/>
        </p:blipFill>
        <p:spPr>
          <a:xfrm>
            <a:off x="0" y="0"/>
            <a:ext cx="1218600" cy="1456200"/>
          </a:xfrm>
          <a:prstGeom prst="rect">
            <a:avLst/>
          </a:prstGeom>
          <a:ln w="0">
            <a:noFill/>
          </a:ln>
        </p:spPr>
      </p:pic>
      <p:pic>
        <p:nvPicPr>
          <p:cNvPr id="265" name="Рисунок 25"/>
          <p:cNvPicPr/>
          <p:nvPr/>
        </p:nvPicPr>
        <p:blipFill>
          <a:blip r:embed="rId6" cstate="print"/>
          <a:stretch/>
        </p:blipFill>
        <p:spPr>
          <a:xfrm>
            <a:off x="244170" y="4472976"/>
            <a:ext cx="1786344" cy="2046264"/>
          </a:xfrm>
          <a:prstGeom prst="rect">
            <a:avLst/>
          </a:prstGeom>
          <a:ln w="0">
            <a:noFill/>
          </a:ln>
        </p:spPr>
      </p:pic>
      <p:pic>
        <p:nvPicPr>
          <p:cNvPr id="266" name="Рисунок 27"/>
          <p:cNvPicPr/>
          <p:nvPr/>
        </p:nvPicPr>
        <p:blipFill>
          <a:blip r:embed="rId7" cstate="print"/>
          <a:srcRect l="4296" t="13407" r="10754" b="12336"/>
          <a:stretch/>
        </p:blipFill>
        <p:spPr>
          <a:xfrm>
            <a:off x="6087330" y="3318611"/>
            <a:ext cx="1843200" cy="1061636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29"/>
          <p:cNvPicPr/>
          <p:nvPr/>
        </p:nvPicPr>
        <p:blipFill>
          <a:blip r:embed="rId8" cstate="print"/>
          <a:stretch/>
        </p:blipFill>
        <p:spPr>
          <a:xfrm>
            <a:off x="2972181" y="5001119"/>
            <a:ext cx="2102580" cy="1627454"/>
          </a:xfrm>
          <a:prstGeom prst="rect">
            <a:avLst/>
          </a:prstGeom>
          <a:ln w="0">
            <a:noFill/>
          </a:ln>
        </p:spPr>
      </p:pic>
      <p:pic>
        <p:nvPicPr>
          <p:cNvPr id="268" name="Image 1"/>
          <p:cNvPicPr/>
          <p:nvPr/>
        </p:nvPicPr>
        <p:blipFill>
          <a:blip r:embed="rId9" cstate="print"/>
          <a:stretch/>
        </p:blipFill>
        <p:spPr>
          <a:xfrm>
            <a:off x="8201880" y="77040"/>
            <a:ext cx="759960" cy="13795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190EAC-503C-4AFD-9FFC-9DC2611D26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9102" r="3609" b="8022"/>
          <a:stretch/>
        </p:blipFill>
        <p:spPr>
          <a:xfrm>
            <a:off x="6136983" y="5001895"/>
            <a:ext cx="2433627" cy="16266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Заголовок 1"/>
          <p:cNvSpPr/>
          <p:nvPr/>
        </p:nvSpPr>
        <p:spPr>
          <a:xfrm>
            <a:off x="1076040" y="453009"/>
            <a:ext cx="738027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ДЕТЕЙ</a:t>
            </a:r>
          </a:p>
        </p:txBody>
      </p:sp>
      <p:sp>
        <p:nvSpPr>
          <p:cNvPr id="253" name="Текст 2"/>
          <p:cNvSpPr/>
          <p:nvPr/>
        </p:nvSpPr>
        <p:spPr>
          <a:xfrm>
            <a:off x="296010" y="1874591"/>
            <a:ext cx="860382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just" defTabSz="465840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дополнительного образования детей должны быть ориентированы на приоритетные направления социально-экономического и территориального развития Ставропольского края</a:t>
            </a:r>
          </a:p>
        </p:txBody>
      </p:sp>
      <p:sp>
        <p:nvSpPr>
          <p:cNvPr id="262" name="object 2"/>
          <p:cNvSpPr/>
          <p:nvPr/>
        </p:nvSpPr>
        <p:spPr>
          <a:xfrm>
            <a:off x="3954780" y="4365464"/>
            <a:ext cx="5041303" cy="323165"/>
          </a:xfrm>
          <a:custGeom>
            <a:avLst/>
            <a:gdLst>
              <a:gd name="textAreaLeft" fmla="*/ 0 w 4335480"/>
              <a:gd name="textAreaRight" fmla="*/ 4336200 w 4335480"/>
              <a:gd name="textAreaTop" fmla="*/ 0 h 243720"/>
              <a:gd name="textAreaBottom" fmla="*/ 244440 h 243720"/>
            </a:gdLst>
            <a:ahLst/>
            <a:cxnLst/>
            <a:rect l="textAreaLeft" t="textAreaTop" r="textAreaRight" b="textAreaBottom"/>
            <a:pathLst>
              <a:path w="7395209" h="855980">
                <a:moveTo>
                  <a:pt x="6900710" y="855408"/>
                </a:moveTo>
                <a:lnTo>
                  <a:pt x="0" y="855408"/>
                </a:lnTo>
                <a:lnTo>
                  <a:pt x="0" y="0"/>
                </a:lnTo>
                <a:lnTo>
                  <a:pt x="7394701" y="0"/>
                </a:lnTo>
                <a:lnTo>
                  <a:pt x="6900710" y="85540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65840"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Краевой этап Всероссийского конкурса профессионального мастерства работников сферы дополнительного образования «Сердце отдаю детям», 2025 </a:t>
            </a:r>
            <a:endParaRPr lang="ru-RU" sz="105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64" name="Рисунок 23"/>
          <p:cNvPicPr/>
          <p:nvPr/>
        </p:nvPicPr>
        <p:blipFill>
          <a:blip r:embed="rId3" cstate="print"/>
          <a:stretch/>
        </p:blipFill>
        <p:spPr>
          <a:xfrm>
            <a:off x="0" y="0"/>
            <a:ext cx="1218600" cy="1456200"/>
          </a:xfrm>
          <a:prstGeom prst="rect">
            <a:avLst/>
          </a:prstGeom>
          <a:ln w="0">
            <a:noFill/>
          </a:ln>
        </p:spPr>
      </p:pic>
      <p:pic>
        <p:nvPicPr>
          <p:cNvPr id="268" name="Image 1"/>
          <p:cNvPicPr/>
          <p:nvPr/>
        </p:nvPicPr>
        <p:blipFill>
          <a:blip r:embed="rId4" cstate="print"/>
          <a:stretch/>
        </p:blipFill>
        <p:spPr>
          <a:xfrm>
            <a:off x="8236123" y="8098"/>
            <a:ext cx="759960" cy="1379520"/>
          </a:xfrm>
          <a:prstGeom prst="rect">
            <a:avLst/>
          </a:prstGeom>
          <a:ln w="0">
            <a:noFill/>
          </a:ln>
        </p:spPr>
      </p:pic>
      <p:sp>
        <p:nvSpPr>
          <p:cNvPr id="28" name="Текст 2">
            <a:extLst>
              <a:ext uri="{FF2B5EF4-FFF2-40B4-BE49-F238E27FC236}">
                <a16:creationId xmlns:a16="http://schemas.microsoft.com/office/drawing/2014/main" id="{5B5A006F-3DB5-45C2-BE0A-CC3BDD0A758B}"/>
              </a:ext>
            </a:extLst>
          </p:cNvPr>
          <p:cNvSpPr/>
          <p:nvPr/>
        </p:nvSpPr>
        <p:spPr>
          <a:xfrm>
            <a:off x="86027" y="3831300"/>
            <a:ext cx="3587146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дополнительных общеобразовательных </a:t>
            </a:r>
          </a:p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 по направленностям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24751B1-5EAC-45C9-B04A-BFFB72C27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50232"/>
              </p:ext>
            </p:extLst>
          </p:nvPr>
        </p:nvGraphicFramePr>
        <p:xfrm>
          <a:off x="296010" y="4176151"/>
          <a:ext cx="2912631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211">
                  <a:extLst>
                    <a:ext uri="{9D8B030D-6E8A-4147-A177-3AD203B41FA5}">
                      <a16:colId xmlns:a16="http://schemas.microsoft.com/office/drawing/2014/main" val="3220756942"/>
                    </a:ext>
                  </a:extLst>
                </a:gridCol>
                <a:gridCol w="1472420">
                  <a:extLst>
                    <a:ext uri="{9D8B030D-6E8A-4147-A177-3AD203B41FA5}">
                      <a16:colId xmlns:a16="http://schemas.microsoft.com/office/drawing/2014/main" val="2991394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Естественно-научная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программ </a:t>
                      </a:r>
                    </a:p>
                    <a:p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1769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43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Физкультурно</a:t>
                      </a:r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–спортивная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программ</a:t>
                      </a:r>
                    </a:p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1527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903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Социально-гуманитарная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программ</a:t>
                      </a:r>
                    </a:p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1283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31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Художественная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программы</a:t>
                      </a:r>
                    </a:p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1072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163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программы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1005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194415"/>
                  </a:ext>
                </a:extLst>
              </a:tr>
              <a:tr h="267065">
                <a:tc>
                  <a:txBody>
                    <a:bodyPr/>
                    <a:lstStyle/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Туристско-краеведческая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программ</a:t>
                      </a:r>
                    </a:p>
                    <a:p>
                      <a:r>
                        <a:rPr lang="ru-RU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обучающихся</a:t>
                      </a:r>
                    </a:p>
                    <a:p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80927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C7DE50-CA5D-400A-A0C7-80518BCB25F6}"/>
              </a:ext>
            </a:extLst>
          </p:cNvPr>
          <p:cNvSpPr/>
          <p:nvPr/>
        </p:nvSpPr>
        <p:spPr>
          <a:xfrm>
            <a:off x="4202720" y="2650970"/>
            <a:ext cx="4604556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Федеральный проект «Все лучшее детям»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C595547A-9B17-4EC8-A39C-2F3D7D226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008071"/>
              </p:ext>
            </p:extLst>
          </p:nvPr>
        </p:nvGraphicFramePr>
        <p:xfrm>
          <a:off x="4202720" y="3124674"/>
          <a:ext cx="4697110" cy="1051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099">
                  <a:extLst>
                    <a:ext uri="{9D8B030D-6E8A-4147-A177-3AD203B41FA5}">
                      <a16:colId xmlns:a16="http://schemas.microsoft.com/office/drawing/2014/main" val="2473470952"/>
                    </a:ext>
                  </a:extLst>
                </a:gridCol>
                <a:gridCol w="689617">
                  <a:extLst>
                    <a:ext uri="{9D8B030D-6E8A-4147-A177-3AD203B41FA5}">
                      <a16:colId xmlns:a16="http://schemas.microsoft.com/office/drawing/2014/main" val="2107607038"/>
                    </a:ext>
                  </a:extLst>
                </a:gridCol>
                <a:gridCol w="531781">
                  <a:extLst>
                    <a:ext uri="{9D8B030D-6E8A-4147-A177-3AD203B41FA5}">
                      <a16:colId xmlns:a16="http://schemas.microsoft.com/office/drawing/2014/main" val="427583046"/>
                    </a:ext>
                  </a:extLst>
                </a:gridCol>
                <a:gridCol w="621913">
                  <a:extLst>
                    <a:ext uri="{9D8B030D-6E8A-4147-A177-3AD203B41FA5}">
                      <a16:colId xmlns:a16="http://schemas.microsoft.com/office/drawing/2014/main" val="4252931976"/>
                    </a:ext>
                  </a:extLst>
                </a:gridCol>
                <a:gridCol w="553489">
                  <a:extLst>
                    <a:ext uri="{9D8B030D-6E8A-4147-A177-3AD203B41FA5}">
                      <a16:colId xmlns:a16="http://schemas.microsoft.com/office/drawing/2014/main" val="3134027157"/>
                    </a:ext>
                  </a:extLst>
                </a:gridCol>
                <a:gridCol w="563525">
                  <a:extLst>
                    <a:ext uri="{9D8B030D-6E8A-4147-A177-3AD203B41FA5}">
                      <a16:colId xmlns:a16="http://schemas.microsoft.com/office/drawing/2014/main" val="3955885179"/>
                    </a:ext>
                  </a:extLst>
                </a:gridCol>
                <a:gridCol w="721686">
                  <a:extLst>
                    <a:ext uri="{9D8B030D-6E8A-4147-A177-3AD203B41FA5}">
                      <a16:colId xmlns:a16="http://schemas.microsoft.com/office/drawing/2014/main" val="3188314792"/>
                    </a:ext>
                  </a:extLst>
                </a:gridCol>
              </a:tblGrid>
              <a:tr h="35043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Единица измерения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Ставропольский край</a:t>
                      </a:r>
                    </a:p>
                    <a:p>
                      <a:pPr algn="ctr"/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err="1"/>
                        <a:t>Апанасенковский</a:t>
                      </a:r>
                      <a:r>
                        <a:rPr lang="ru-RU" sz="800" dirty="0"/>
                        <a:t> муниципальный округ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186563"/>
                  </a:ext>
                </a:extLst>
              </a:tr>
              <a:tr h="417753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Доля детей в возрасте от 5 до 18 лет, охваченных дополнительным образованием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процент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2025</a:t>
                      </a:r>
                    </a:p>
                    <a:p>
                      <a:pPr algn="ctr"/>
                      <a:r>
                        <a:rPr lang="ru-RU" sz="800" dirty="0"/>
                        <a:t>ПЛАН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2025 </a:t>
                      </a:r>
                    </a:p>
                    <a:p>
                      <a:pPr algn="ctr"/>
                      <a:r>
                        <a:rPr lang="ru-RU" sz="800" dirty="0"/>
                        <a:t>ФАКТ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2025</a:t>
                      </a:r>
                    </a:p>
                    <a:p>
                      <a:pPr algn="ctr"/>
                      <a:r>
                        <a:rPr lang="ru-RU" sz="800" dirty="0"/>
                        <a:t>ПЛАН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2025 ФАКТ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2026 </a:t>
                      </a:r>
                    </a:p>
                    <a:p>
                      <a:pPr algn="ctr"/>
                      <a:r>
                        <a:rPr lang="ru-RU" sz="800" dirty="0"/>
                        <a:t>ПЛАН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403005"/>
                  </a:ext>
                </a:extLst>
              </a:tr>
              <a:tr h="283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/>
                        <a:t>75,23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/>
                        <a:t>68,40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/>
                        <a:t>79,8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rgbClr val="C00000"/>
                          </a:solidFill>
                        </a:rPr>
                        <a:t>80,23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/>
                        <a:t>80,23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8629063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CB8D5-F88B-466A-9E67-7F7E8F3D2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50" y="4810465"/>
            <a:ext cx="1255939" cy="1544805"/>
          </a:xfrm>
          <a:prstGeom prst="rect">
            <a:avLst/>
          </a:prstGeom>
        </p:spPr>
      </p:pic>
      <p:sp>
        <p:nvSpPr>
          <p:cNvPr id="35" name="Текст 2">
            <a:extLst>
              <a:ext uri="{FF2B5EF4-FFF2-40B4-BE49-F238E27FC236}">
                <a16:creationId xmlns:a16="http://schemas.microsoft.com/office/drawing/2014/main" id="{906F9989-7713-4EA8-8623-0D0CB7E4AC7C}"/>
              </a:ext>
            </a:extLst>
          </p:cNvPr>
          <p:cNvSpPr/>
          <p:nvPr/>
        </p:nvSpPr>
        <p:spPr>
          <a:xfrm>
            <a:off x="5225889" y="4886170"/>
            <a:ext cx="2729891" cy="7694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Победитель краевого конкурса и </a:t>
            </a:r>
          </a:p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Всероссийского конкурса </a:t>
            </a:r>
          </a:p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Мироненко Наталья Анатольевна, </a:t>
            </a:r>
          </a:p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дополнительного образования МБУ ДО ЦДТ с. Дивное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7BB4ACE-9688-44AA-A0C7-A8B7101792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5" y="2398147"/>
            <a:ext cx="851029" cy="696697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A55FBB8A-5E25-49A2-890E-73CA436CC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958367"/>
              </p:ext>
            </p:extLst>
          </p:nvPr>
        </p:nvGraphicFramePr>
        <p:xfrm>
          <a:off x="86027" y="2669881"/>
          <a:ext cx="3415091" cy="964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5470">
                  <a:extLst>
                    <a:ext uri="{9D8B030D-6E8A-4147-A177-3AD203B41FA5}">
                      <a16:colId xmlns:a16="http://schemas.microsoft.com/office/drawing/2014/main" val="2362322761"/>
                    </a:ext>
                  </a:extLst>
                </a:gridCol>
                <a:gridCol w="1404513">
                  <a:extLst>
                    <a:ext uri="{9D8B030D-6E8A-4147-A177-3AD203B41FA5}">
                      <a16:colId xmlns:a16="http://schemas.microsoft.com/office/drawing/2014/main" val="3058446794"/>
                    </a:ext>
                  </a:extLst>
                </a:gridCol>
                <a:gridCol w="1135108">
                  <a:extLst>
                    <a:ext uri="{9D8B030D-6E8A-4147-A177-3AD203B41FA5}">
                      <a16:colId xmlns:a16="http://schemas.microsoft.com/office/drawing/2014/main" val="563249614"/>
                    </a:ext>
                  </a:extLst>
                </a:gridCol>
              </a:tblGrid>
              <a:tr h="4493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АИС «Навигатор дополнительного образования Ставропольского края»  (</a:t>
                      </a:r>
                      <a:r>
                        <a:rPr lang="ru-RU" sz="1000" dirty="0">
                          <a:effectLst/>
                        </a:rPr>
                        <a:t>данные на 1 января 2025 г.)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842600"/>
                  </a:ext>
                </a:extLst>
              </a:tr>
              <a:tr h="514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375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программ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организаций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 отрасли «Образование»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3344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детей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015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54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головок 1"/>
          <p:cNvSpPr/>
          <p:nvPr/>
        </p:nvSpPr>
        <p:spPr>
          <a:xfrm>
            <a:off x="1546920" y="541080"/>
            <a:ext cx="6957360" cy="82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C00000"/>
                </a:solidFill>
                <a:latin typeface="Times New Roman"/>
              </a:rPr>
              <a:t>ПРОФИЛЬНЫЕ ПСИХОЛОГО-ПЕДАГОГИЧЕСКИЕ КЛАССЫ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object 2"/>
          <p:cNvSpPr/>
          <p:nvPr/>
        </p:nvSpPr>
        <p:spPr>
          <a:xfrm>
            <a:off x="195840" y="1892880"/>
            <a:ext cx="3118680" cy="230400"/>
          </a:xfrm>
          <a:custGeom>
            <a:avLst/>
            <a:gdLst>
              <a:gd name="textAreaLeft" fmla="*/ 0 w 3118680"/>
              <a:gd name="textAreaRight" fmla="*/ 3119400 w 3118680"/>
              <a:gd name="textAreaTop" fmla="*/ 0 h 230400"/>
              <a:gd name="textAreaBottom" fmla="*/ 231120 h 23040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1" name="object 2"/>
          <p:cNvSpPr/>
          <p:nvPr/>
        </p:nvSpPr>
        <p:spPr>
          <a:xfrm rot="16200000" flipV="1">
            <a:off x="-205560" y="2459880"/>
            <a:ext cx="1055880" cy="250560"/>
          </a:xfrm>
          <a:custGeom>
            <a:avLst/>
            <a:gdLst>
              <a:gd name="textAreaLeft" fmla="*/ 0 w 1055880"/>
              <a:gd name="textAreaRight" fmla="*/ 1056600 w 1055880"/>
              <a:gd name="textAreaTop" fmla="*/ -360 h 250560"/>
              <a:gd name="textAreaBottom" fmla="*/ 250920 h 25056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2" name="Текст 2"/>
          <p:cNvSpPr/>
          <p:nvPr/>
        </p:nvSpPr>
        <p:spPr>
          <a:xfrm>
            <a:off x="397080" y="2160000"/>
            <a:ext cx="2910600" cy="103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400" b="1" strike="noStrike" spc="-1" dirty="0">
                <a:solidFill>
                  <a:schemeClr val="dk1"/>
                </a:solidFill>
                <a:latin typeface="Times New Roman"/>
              </a:rPr>
              <a:t>С 2022 по 2024 годы открыто 5 психолого-педагогических классов в МК(Б)ОУ СОШ № 2, 3, 7, 8             с численность 51 чел.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465840"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object 2"/>
          <p:cNvSpPr/>
          <p:nvPr/>
        </p:nvSpPr>
        <p:spPr>
          <a:xfrm>
            <a:off x="5449680" y="1900080"/>
            <a:ext cx="2955240" cy="230400"/>
          </a:xfrm>
          <a:custGeom>
            <a:avLst/>
            <a:gdLst>
              <a:gd name="textAreaLeft" fmla="*/ 0 w 2955240"/>
              <a:gd name="textAreaRight" fmla="*/ 2955960 w 2955240"/>
              <a:gd name="textAreaTop" fmla="*/ 0 h 230400"/>
              <a:gd name="textAreaBottom" fmla="*/ 231120 h 23040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204F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4" name="object 2"/>
          <p:cNvSpPr/>
          <p:nvPr/>
        </p:nvSpPr>
        <p:spPr>
          <a:xfrm rot="16200000">
            <a:off x="5026320" y="2350080"/>
            <a:ext cx="1045800" cy="19944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199440"/>
              <a:gd name="textAreaBottom" fmla="*/ 200160 h 19944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204F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75" name="Текст 2"/>
          <p:cNvSpPr/>
          <p:nvPr/>
        </p:nvSpPr>
        <p:spPr>
          <a:xfrm>
            <a:off x="5495760" y="2169720"/>
            <a:ext cx="3076200" cy="64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400" b="1" strike="noStrike" spc="-1">
                <a:solidFill>
                  <a:schemeClr val="dk1"/>
                </a:solidFill>
                <a:latin typeface="Times New Roman"/>
              </a:rPr>
              <a:t>В 2025 году в МКОУ СОШ № 1, 3 открываются 2 психолого-педагогических класса – 28 чел.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object 2"/>
          <p:cNvSpPr/>
          <p:nvPr/>
        </p:nvSpPr>
        <p:spPr>
          <a:xfrm>
            <a:off x="5664240" y="4887720"/>
            <a:ext cx="3176640" cy="624960"/>
          </a:xfrm>
          <a:custGeom>
            <a:avLst/>
            <a:gdLst>
              <a:gd name="textAreaLeft" fmla="*/ 0 w 3176640"/>
              <a:gd name="textAreaRight" fmla="*/ 3177360 w 3176640"/>
              <a:gd name="textAreaTop" fmla="*/ 0 h 624960"/>
              <a:gd name="textAreaBottom" fmla="*/ 625680 h 624960"/>
            </a:gdLst>
            <a:ahLst/>
            <a:cxnLst/>
            <a:rect l="textAreaLeft" t="textAreaTop" r="textAreaRight" b="textAreaBottom"/>
            <a:pathLst>
              <a:path w="7395209" h="855980">
                <a:moveTo>
                  <a:pt x="6900710" y="855408"/>
                </a:moveTo>
                <a:lnTo>
                  <a:pt x="0" y="855408"/>
                </a:lnTo>
                <a:lnTo>
                  <a:pt x="0" y="0"/>
                </a:lnTo>
                <a:lnTo>
                  <a:pt x="7394701" y="0"/>
                </a:lnTo>
                <a:lnTo>
                  <a:pt x="6900710" y="855408"/>
                </a:ln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100" b="1" strike="noStrike" cap="all" spc="-1">
                <a:solidFill>
                  <a:schemeClr val="lt1"/>
                </a:solidFill>
                <a:latin typeface="Times New Roman"/>
              </a:rPr>
              <a:t>З</a:t>
            </a:r>
            <a:r>
              <a:rPr lang="ru-RU" sz="800" b="1" strike="noStrike" cap="all" spc="-1">
                <a:solidFill>
                  <a:schemeClr val="lt1"/>
                </a:solidFill>
                <a:latin typeface="Times New Roman"/>
              </a:rPr>
              <a:t>АКЛЮЧИТЕЛЬНЫЙ ЭТАП </a:t>
            </a:r>
            <a:r>
              <a:rPr lang="en-US" sz="800" b="1" strike="noStrike" cap="all" spc="-1">
                <a:solidFill>
                  <a:schemeClr val="lt1"/>
                </a:solidFill>
                <a:latin typeface="Times New Roman"/>
              </a:rPr>
              <a:t>VII </a:t>
            </a:r>
            <a:r>
              <a:rPr lang="ru-RU" sz="800" b="1" strike="noStrike" cap="all" spc="-1">
                <a:solidFill>
                  <a:schemeClr val="lt1"/>
                </a:solidFill>
                <a:latin typeface="Times New Roman"/>
              </a:rPr>
              <a:t>РОССИЙСКОЙ ПСИХОЛОГО-ПЕДАГОГИЧЕСКОЙ ШКОЛЬНИКОВ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800" b="1" strike="noStrike" cap="all" spc="-1">
                <a:solidFill>
                  <a:schemeClr val="lt1"/>
                </a:solidFill>
                <a:latin typeface="Times New Roman"/>
              </a:rPr>
              <a:t> им. К.Д. УШИНСКОГО (г. ЯРОСЛАВЛЬ</a:t>
            </a:r>
            <a:r>
              <a:rPr lang="ru-RU" sz="1100" b="1" strike="noStrike" cap="all" spc="-1">
                <a:solidFill>
                  <a:schemeClr val="lt1"/>
                </a:solidFill>
                <a:latin typeface="Times New Roman"/>
              </a:rPr>
              <a:t>)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object 2"/>
          <p:cNvSpPr/>
          <p:nvPr/>
        </p:nvSpPr>
        <p:spPr>
          <a:xfrm>
            <a:off x="2879280" y="6225840"/>
            <a:ext cx="2728800" cy="517680"/>
          </a:xfrm>
          <a:custGeom>
            <a:avLst/>
            <a:gdLst>
              <a:gd name="textAreaLeft" fmla="*/ 0 w 2728800"/>
              <a:gd name="textAreaRight" fmla="*/ 2729520 w 2728800"/>
              <a:gd name="textAreaTop" fmla="*/ 0 h 517680"/>
              <a:gd name="textAreaBottom" fmla="*/ 518400 h 517680"/>
            </a:gdLst>
            <a:ahLst/>
            <a:cxnLst/>
            <a:rect l="textAreaLeft" t="textAreaTop" r="textAreaRight" b="textAreaBottom"/>
            <a:pathLst>
              <a:path w="7395209" h="855980">
                <a:moveTo>
                  <a:pt x="6900710" y="855408"/>
                </a:moveTo>
                <a:lnTo>
                  <a:pt x="0" y="855408"/>
                </a:lnTo>
                <a:lnTo>
                  <a:pt x="0" y="0"/>
                </a:lnTo>
                <a:lnTo>
                  <a:pt x="7394701" y="0"/>
                </a:lnTo>
                <a:lnTo>
                  <a:pt x="6900710" y="855408"/>
                </a:ln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000" b="1" strike="noStrike" cap="all" spc="-1">
                <a:solidFill>
                  <a:schemeClr val="lt1"/>
                </a:solidFill>
                <a:latin typeface="Times New Roman"/>
              </a:rPr>
              <a:t> </a:t>
            </a:r>
            <a:r>
              <a:rPr lang="ru-RU" sz="800" b="1" strike="noStrike" cap="all" spc="-1">
                <a:solidFill>
                  <a:schemeClr val="lt1"/>
                </a:solidFill>
                <a:latin typeface="Times New Roman"/>
              </a:rPr>
              <a:t>РЕГИОНАЛЬНЫЙ ОТБОРОЧНЫЙ ЭТАП</a:t>
            </a:r>
            <a:r>
              <a:rPr lang="en-US" sz="800" b="1" strike="noStrike" cap="all" spc="-1">
                <a:solidFill>
                  <a:schemeClr val="lt1"/>
                </a:solidFill>
                <a:latin typeface="Times New Roman"/>
              </a:rPr>
              <a:t> </a:t>
            </a:r>
            <a:r>
              <a:rPr lang="ru-RU" sz="800" b="1" strike="noStrike" cap="all" spc="-1">
                <a:solidFill>
                  <a:schemeClr val="lt1"/>
                </a:solidFill>
                <a:latin typeface="Times New Roman"/>
              </a:rPr>
              <a:t>РОССИЙСКОЙ ПСИХОЛОГО-ПЕДАГОГИЧЕСКОЙ ОЛИМПИАДЫ ШКОЛЬНИКОВ  им. К.Д. УШИНСКОГО (г.СТАВРОПОЛЬ)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Рисунок 23"/>
          <p:cNvPicPr/>
          <p:nvPr/>
        </p:nvPicPr>
        <p:blipFill>
          <a:blip r:embed="rId2" cstate="print"/>
          <a:stretch/>
        </p:blipFill>
        <p:spPr>
          <a:xfrm>
            <a:off x="0" y="29160"/>
            <a:ext cx="1116360" cy="1334160"/>
          </a:xfrm>
          <a:prstGeom prst="rect">
            <a:avLst/>
          </a:prstGeom>
          <a:ln w="0">
            <a:noFill/>
          </a:ln>
        </p:spPr>
      </p:pic>
      <p:pic>
        <p:nvPicPr>
          <p:cNvPr id="279" name="Image 1"/>
          <p:cNvPicPr/>
          <p:nvPr/>
        </p:nvPicPr>
        <p:blipFill>
          <a:blip r:embed="rId3" cstate="print"/>
          <a:stretch/>
        </p:blipFill>
        <p:spPr>
          <a:xfrm>
            <a:off x="8201880" y="77040"/>
            <a:ext cx="759960" cy="1379520"/>
          </a:xfrm>
          <a:prstGeom prst="rect">
            <a:avLst/>
          </a:prstGeom>
          <a:ln w="0">
            <a:noFill/>
          </a:ln>
        </p:spPr>
      </p:pic>
      <p:pic>
        <p:nvPicPr>
          <p:cNvPr id="280" name="Рисунок 31"/>
          <p:cNvPicPr/>
          <p:nvPr/>
        </p:nvPicPr>
        <p:blipFill>
          <a:blip r:embed="rId4" cstate="print"/>
          <a:stretch/>
        </p:blipFill>
        <p:spPr>
          <a:xfrm>
            <a:off x="220680" y="3047400"/>
            <a:ext cx="2570400" cy="1484640"/>
          </a:xfrm>
          <a:prstGeom prst="rect">
            <a:avLst/>
          </a:prstGeom>
          <a:ln w="0">
            <a:noFill/>
          </a:ln>
        </p:spPr>
      </p:pic>
      <p:pic>
        <p:nvPicPr>
          <p:cNvPr id="281" name="Рисунок 33"/>
          <p:cNvPicPr/>
          <p:nvPr/>
        </p:nvPicPr>
        <p:blipFill>
          <a:blip r:embed="rId5" cstate="print"/>
          <a:stretch/>
        </p:blipFill>
        <p:spPr>
          <a:xfrm>
            <a:off x="2909880" y="3017520"/>
            <a:ext cx="2636280" cy="1484640"/>
          </a:xfrm>
          <a:prstGeom prst="rect">
            <a:avLst/>
          </a:prstGeom>
          <a:ln w="0">
            <a:noFill/>
          </a:ln>
        </p:spPr>
      </p:pic>
      <p:pic>
        <p:nvPicPr>
          <p:cNvPr id="282" name="Рисунок 35"/>
          <p:cNvPicPr/>
          <p:nvPr/>
        </p:nvPicPr>
        <p:blipFill>
          <a:blip r:embed="rId6" cstate="print"/>
          <a:stretch/>
        </p:blipFill>
        <p:spPr>
          <a:xfrm>
            <a:off x="2916720" y="4616460"/>
            <a:ext cx="2636280" cy="1547100"/>
          </a:xfrm>
          <a:prstGeom prst="rect">
            <a:avLst/>
          </a:prstGeom>
          <a:ln w="0">
            <a:noFill/>
          </a:ln>
        </p:spPr>
      </p:pic>
      <p:pic>
        <p:nvPicPr>
          <p:cNvPr id="283" name="Рисунок 37"/>
          <p:cNvPicPr/>
          <p:nvPr/>
        </p:nvPicPr>
        <p:blipFill>
          <a:blip r:embed="rId7" cstate="print"/>
          <a:stretch/>
        </p:blipFill>
        <p:spPr>
          <a:xfrm>
            <a:off x="325440" y="4645800"/>
            <a:ext cx="2488320" cy="2097720"/>
          </a:xfrm>
          <a:prstGeom prst="rect">
            <a:avLst/>
          </a:prstGeom>
          <a:ln w="0">
            <a:noFill/>
          </a:ln>
        </p:spPr>
      </p:pic>
      <p:pic>
        <p:nvPicPr>
          <p:cNvPr id="284" name="Рисунок 9"/>
          <p:cNvPicPr/>
          <p:nvPr/>
        </p:nvPicPr>
        <p:blipFill>
          <a:blip r:embed="rId8" cstate="print"/>
          <a:stretch/>
        </p:blipFill>
        <p:spPr>
          <a:xfrm>
            <a:off x="5664240" y="2843280"/>
            <a:ext cx="1528200" cy="2037960"/>
          </a:xfrm>
          <a:prstGeom prst="rect">
            <a:avLst/>
          </a:prstGeom>
          <a:ln w="0">
            <a:noFill/>
          </a:ln>
        </p:spPr>
      </p:pic>
      <p:pic>
        <p:nvPicPr>
          <p:cNvPr id="285" name="Рисунок 12"/>
          <p:cNvPicPr/>
          <p:nvPr/>
        </p:nvPicPr>
        <p:blipFill>
          <a:blip r:embed="rId9" cstate="print"/>
          <a:stretch/>
        </p:blipFill>
        <p:spPr>
          <a:xfrm>
            <a:off x="7274880" y="2829240"/>
            <a:ext cx="1418760" cy="2037960"/>
          </a:xfrm>
          <a:prstGeom prst="rect">
            <a:avLst/>
          </a:prstGeom>
          <a:ln w="0">
            <a:noFill/>
          </a:ln>
        </p:spPr>
      </p:pic>
      <p:pic>
        <p:nvPicPr>
          <p:cNvPr id="286" name="Рисунок 14"/>
          <p:cNvPicPr/>
          <p:nvPr/>
        </p:nvPicPr>
        <p:blipFill>
          <a:blip r:embed="rId10" cstate="print"/>
          <a:stretch/>
        </p:blipFill>
        <p:spPr>
          <a:xfrm>
            <a:off x="5664240" y="5373360"/>
            <a:ext cx="3029400" cy="137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головок 1"/>
          <p:cNvSpPr/>
          <p:nvPr/>
        </p:nvSpPr>
        <p:spPr>
          <a:xfrm>
            <a:off x="1546920" y="541080"/>
            <a:ext cx="6957360" cy="6630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spc="-1" dirty="0">
                <a:solidFill>
                  <a:srgbClr val="C00000"/>
                </a:solidFill>
                <a:latin typeface="Times New Roman"/>
              </a:rPr>
              <a:t>АГРОТЕХНОЛОГИЧЕСКИЕ</a:t>
            </a:r>
            <a:r>
              <a:rPr lang="ru-RU" sz="2000" b="1" strike="noStrike" spc="-1" dirty="0">
                <a:solidFill>
                  <a:srgbClr val="C00000"/>
                </a:solidFill>
                <a:latin typeface="Times New Roman"/>
              </a:rPr>
              <a:t> КЛАССЫ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object 2"/>
          <p:cNvSpPr/>
          <p:nvPr/>
        </p:nvSpPr>
        <p:spPr>
          <a:xfrm>
            <a:off x="195840" y="1892880"/>
            <a:ext cx="3118680" cy="230400"/>
          </a:xfrm>
          <a:custGeom>
            <a:avLst/>
            <a:gdLst>
              <a:gd name="textAreaLeft" fmla="*/ 0 w 3118680"/>
              <a:gd name="textAreaRight" fmla="*/ 3119400 w 3118680"/>
              <a:gd name="textAreaTop" fmla="*/ 0 h 230400"/>
              <a:gd name="textAreaBottom" fmla="*/ 231120 h 23040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1" name="object 2"/>
          <p:cNvSpPr/>
          <p:nvPr/>
        </p:nvSpPr>
        <p:spPr>
          <a:xfrm rot="16200000" flipV="1">
            <a:off x="-205560" y="2459880"/>
            <a:ext cx="1055880" cy="250560"/>
          </a:xfrm>
          <a:custGeom>
            <a:avLst/>
            <a:gdLst>
              <a:gd name="textAreaLeft" fmla="*/ 0 w 1055880"/>
              <a:gd name="textAreaRight" fmla="*/ 1056600 w 1055880"/>
              <a:gd name="textAreaTop" fmla="*/ -360 h 250560"/>
              <a:gd name="textAreaBottom" fmla="*/ 250920 h 25056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2" name="Текст 2"/>
          <p:cNvSpPr/>
          <p:nvPr/>
        </p:nvSpPr>
        <p:spPr>
          <a:xfrm>
            <a:off x="516048" y="2160000"/>
            <a:ext cx="7988232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01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сентября 2025 года откроются агротехнологические классы в 4-х школах: </a:t>
            </a:r>
          </a:p>
          <a:p>
            <a:pPr algn="ctr" defTabSz="465840">
              <a:lnSpc>
                <a:spcPct val="100000"/>
              </a:lnSpc>
            </a:pPr>
            <a:r>
              <a:rPr lang="ru-RU" sz="1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МКОУ СОШ №7 </a:t>
            </a:r>
            <a:r>
              <a:rPr lang="ru-RU" sz="1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с.Рагули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 класса), МБОУ СОШ №8 </a:t>
            </a:r>
            <a:r>
              <a:rPr lang="ru-RU" sz="1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с.Манычское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МКОУ СОШ №9 </a:t>
            </a:r>
            <a:r>
              <a:rPr lang="ru-RU" sz="1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с.Воздвиженское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МКОУ СОШ №13 </a:t>
            </a:r>
            <a:r>
              <a:rPr lang="ru-RU" sz="1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с.Апанасенковское</a:t>
            </a:r>
            <a:endParaRPr lang="ru-RU" sz="1600" b="1" i="1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73" name="object 2"/>
          <p:cNvSpPr/>
          <p:nvPr/>
        </p:nvSpPr>
        <p:spPr>
          <a:xfrm>
            <a:off x="5025600" y="2970235"/>
            <a:ext cx="3579563" cy="230400"/>
          </a:xfrm>
          <a:custGeom>
            <a:avLst/>
            <a:gdLst>
              <a:gd name="textAreaLeft" fmla="*/ 0 w 2955240"/>
              <a:gd name="textAreaRight" fmla="*/ 2955960 w 2955240"/>
              <a:gd name="textAreaTop" fmla="*/ 0 h 230400"/>
              <a:gd name="textAreaBottom" fmla="*/ 231120 h 23040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204F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4" name="object 2"/>
          <p:cNvSpPr/>
          <p:nvPr/>
        </p:nvSpPr>
        <p:spPr>
          <a:xfrm rot="16200000">
            <a:off x="7992369" y="2462560"/>
            <a:ext cx="1225587" cy="250561"/>
          </a:xfrm>
          <a:custGeom>
            <a:avLst/>
            <a:gdLst>
              <a:gd name="textAreaLeft" fmla="*/ 0 w 1045800"/>
              <a:gd name="textAreaRight" fmla="*/ 1046520 w 1045800"/>
              <a:gd name="textAreaTop" fmla="*/ 0 h 199440"/>
              <a:gd name="textAreaBottom" fmla="*/ 200160 h 19944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204F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278" name="Рисунок 23"/>
          <p:cNvPicPr/>
          <p:nvPr/>
        </p:nvPicPr>
        <p:blipFill>
          <a:blip r:embed="rId2" cstate="print"/>
          <a:stretch/>
        </p:blipFill>
        <p:spPr>
          <a:xfrm>
            <a:off x="0" y="29160"/>
            <a:ext cx="1116360" cy="1334160"/>
          </a:xfrm>
          <a:prstGeom prst="rect">
            <a:avLst/>
          </a:prstGeom>
          <a:ln w="0">
            <a:noFill/>
          </a:ln>
        </p:spPr>
      </p:pic>
      <p:pic>
        <p:nvPicPr>
          <p:cNvPr id="279" name="Image 1"/>
          <p:cNvPicPr/>
          <p:nvPr/>
        </p:nvPicPr>
        <p:blipFill>
          <a:blip r:embed="rId3" cstate="print"/>
          <a:stretch/>
        </p:blipFill>
        <p:spPr>
          <a:xfrm>
            <a:off x="8201880" y="77040"/>
            <a:ext cx="759960" cy="13795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F4DAF-0DC8-4CD1-B41A-791A95010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18" y="3720974"/>
            <a:ext cx="3416793" cy="25625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5F9441-C9A6-414C-A859-6A9949088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12" y="5115419"/>
            <a:ext cx="2518391" cy="16655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7B9DEC-98E9-4119-96AB-86B8EAEBD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12" y="3270589"/>
            <a:ext cx="2490007" cy="1774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6AB544-5413-46EC-A275-D4288D1391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4" y="3225196"/>
            <a:ext cx="2379273" cy="17267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5B0F07-C2A1-4C1C-9618-23EE4A9F25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7" y="5025011"/>
            <a:ext cx="2378220" cy="16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1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Box 2"/>
          <p:cNvSpPr/>
          <p:nvPr/>
        </p:nvSpPr>
        <p:spPr>
          <a:xfrm>
            <a:off x="357120" y="1885244"/>
            <a:ext cx="857196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dk1"/>
                </a:solidFill>
                <a:latin typeface="Times New Roman"/>
              </a:rPr>
              <a:t>	</a:t>
            </a:r>
            <a:r>
              <a:rPr lang="ru-RU" sz="1600" b="1" i="1" strike="noStrike" spc="-1" dirty="0">
                <a:solidFill>
                  <a:srgbClr val="1119AF"/>
                </a:solidFill>
                <a:latin typeface="Times New Roman"/>
              </a:rPr>
              <a:t>На 1 сентября 2025 года  учебный фонд школьных библиотек Апанасенковского муниципального округа  составляет 42, 5 тысячи экземпляров учебников.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1600" b="1" i="1" strike="noStrike" spc="-1" dirty="0">
                <a:solidFill>
                  <a:srgbClr val="1119AF"/>
                </a:solidFill>
                <a:latin typeface="Times New Roman"/>
              </a:rPr>
              <a:t>Более 10 лет в округе работает обменный фонд учебников.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TextBox 3"/>
          <p:cNvSpPr/>
          <p:nvPr/>
        </p:nvSpPr>
        <p:spPr>
          <a:xfrm>
            <a:off x="1727640" y="205560"/>
            <a:ext cx="568800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000" b="1" strike="noStrike" spc="-1">
                <a:solidFill>
                  <a:srgbClr val="C00000"/>
                </a:solidFill>
                <a:latin typeface="Times New Roman"/>
              </a:rPr>
              <a:t>Библиотечный фонд</a:t>
            </a:r>
            <a:endParaRPr lang="ru-RU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0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3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90" name="Таблица 5"/>
          <p:cNvGraphicFramePr/>
          <p:nvPr>
            <p:extLst>
              <p:ext uri="{D42A27DB-BD31-4B8C-83A1-F6EECF244321}">
                <p14:modId xmlns:p14="http://schemas.microsoft.com/office/powerpoint/2010/main" val="3998939237"/>
              </p:ext>
            </p:extLst>
          </p:nvPr>
        </p:nvGraphicFramePr>
        <p:xfrm>
          <a:off x="357120" y="2741760"/>
          <a:ext cx="8534160" cy="4067640"/>
        </p:xfrm>
        <a:graphic>
          <a:graphicData uri="http://schemas.openxmlformats.org/drawingml/2006/table">
            <a:tbl>
              <a:tblPr/>
              <a:tblGrid>
                <a:gridCol w="24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Причины замены учебников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Средства финансирования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количество учебников, шт.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сумма , руб.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В связи с предельным сроком использования учебников и увеличения контингента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Средства краевого и муниципального бюджета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1737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2 713 245,92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Переход на государственные учебники («История»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 для 5-7 классов)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Средства краевого и муниципального бюджета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1533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287 899,91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Региональный проект "Все лучшее детям".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Замена  ветхих и дефектных учебников для МКОУ СОШ №13 с. Апанасенковское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Средства муниципального бюджета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</a:rPr>
                        <a:t>1413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1 102 159,63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0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ИТОГО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4683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4 103 305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1" name="Image 1"/>
          <p:cNvPicPr/>
          <p:nvPr/>
        </p:nvPicPr>
        <p:blipFill>
          <a:blip r:embed="rId3" cstate="print"/>
          <a:stretch/>
        </p:blipFill>
        <p:spPr>
          <a:xfrm>
            <a:off x="8199000" y="48600"/>
            <a:ext cx="75996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Box 2"/>
          <p:cNvSpPr/>
          <p:nvPr/>
        </p:nvSpPr>
        <p:spPr>
          <a:xfrm>
            <a:off x="357120" y="2071800"/>
            <a:ext cx="8500320" cy="25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1119AF"/>
                </a:solidFill>
                <a:latin typeface="Times New Roman"/>
              </a:rPr>
              <a:t>14 организаций отдыха и оздоровления  дневного пребывания с охватом 1270 несовершеннолетних от 6,6 до 17 лет: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1119AF"/>
                </a:solidFill>
                <a:latin typeface="Times New Roman"/>
              </a:rPr>
              <a:t>12 – на базе общеобразовательных организаций (1141 чел.);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1119AF"/>
                </a:solidFill>
                <a:latin typeface="Times New Roman"/>
              </a:rPr>
              <a:t>2 – на базе учреждений дополнительного образования детей (129 чел.). 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C00000"/>
                </a:solidFill>
                <a:latin typeface="Times New Roman"/>
              </a:rPr>
              <a:t>Загородным отдыхом с частичной компенсацией </a:t>
            </a:r>
            <a:endParaRPr lang="ru-RU" sz="2000" b="0" strike="noStrike" spc="-1" dirty="0">
              <a:solidFill>
                <a:srgbClr val="C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C00000"/>
                </a:solidFill>
                <a:latin typeface="Times New Roman"/>
              </a:rPr>
              <a:t>10609,86  руб. родителям стоимости за одну путёвку </a:t>
            </a:r>
            <a:endParaRPr lang="ru-RU" sz="2000" b="0" strike="noStrike" spc="-1" dirty="0">
              <a:solidFill>
                <a:srgbClr val="C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C00000"/>
                </a:solidFill>
                <a:latin typeface="Times New Roman"/>
              </a:rPr>
              <a:t>на территории округа охвачено 5 обучающихся. </a:t>
            </a:r>
            <a:endParaRPr lang="ru-RU" sz="2000" b="0" strike="noStrike" spc="-1" dirty="0">
              <a:solidFill>
                <a:srgbClr val="C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TextBox 3"/>
          <p:cNvSpPr/>
          <p:nvPr/>
        </p:nvSpPr>
        <p:spPr>
          <a:xfrm>
            <a:off x="2438280" y="465120"/>
            <a:ext cx="4426200" cy="10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Летний отдых -2025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4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pic>
        <p:nvPicPr>
          <p:cNvPr id="295" name="Рисунок 5" descr="C:\Users\4\Desktop\7.jpg"/>
          <p:cNvPicPr/>
          <p:nvPr/>
        </p:nvPicPr>
        <p:blipFill>
          <a:blip r:embed="rId3" cstate="print"/>
          <a:stretch/>
        </p:blipFill>
        <p:spPr>
          <a:xfrm>
            <a:off x="988920" y="4475160"/>
            <a:ext cx="2105280" cy="1917000"/>
          </a:xfrm>
          <a:prstGeom prst="rect">
            <a:avLst/>
          </a:prstGeom>
          <a:ln w="9525">
            <a:noFill/>
          </a:ln>
        </p:spPr>
      </p:pic>
      <p:pic>
        <p:nvPicPr>
          <p:cNvPr id="296" name="Рисунок 6" descr="C:\Users\4\Desktop\5.jpg"/>
          <p:cNvPicPr/>
          <p:nvPr/>
        </p:nvPicPr>
        <p:blipFill>
          <a:blip r:embed="rId4" cstate="print"/>
          <a:stretch/>
        </p:blipFill>
        <p:spPr>
          <a:xfrm>
            <a:off x="5902858" y="4475160"/>
            <a:ext cx="2628781" cy="1917000"/>
          </a:xfrm>
          <a:prstGeom prst="rect">
            <a:avLst/>
          </a:prstGeom>
          <a:ln w="9525">
            <a:noFill/>
          </a:ln>
        </p:spPr>
      </p:pic>
      <p:pic>
        <p:nvPicPr>
          <p:cNvPr id="297" name="Рисунок 7" descr="C:\Users\4\Desktop\6.jpg"/>
          <p:cNvPicPr/>
          <p:nvPr/>
        </p:nvPicPr>
        <p:blipFill>
          <a:blip r:embed="rId5" cstate="print"/>
          <a:srcRect t="13621" r="4291" b="21280"/>
          <a:stretch/>
        </p:blipFill>
        <p:spPr>
          <a:xfrm>
            <a:off x="3726000" y="4475160"/>
            <a:ext cx="1631880" cy="1917000"/>
          </a:xfrm>
          <a:prstGeom prst="rect">
            <a:avLst/>
          </a:prstGeom>
          <a:ln w="9525">
            <a:noFill/>
          </a:ln>
        </p:spPr>
      </p:pic>
      <p:pic>
        <p:nvPicPr>
          <p:cNvPr id="298" name="Image 1"/>
          <p:cNvPicPr/>
          <p:nvPr/>
        </p:nvPicPr>
        <p:blipFill>
          <a:blip r:embed="rId6" cstate="print"/>
          <a:stretch/>
        </p:blipFill>
        <p:spPr>
          <a:xfrm>
            <a:off x="8172360" y="76680"/>
            <a:ext cx="75996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Box 2"/>
          <p:cNvSpPr/>
          <p:nvPr/>
        </p:nvSpPr>
        <p:spPr>
          <a:xfrm>
            <a:off x="357120" y="2007720"/>
            <a:ext cx="857196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Times New Roman"/>
              </a:rPr>
              <a:t>	</a:t>
            </a:r>
            <a:r>
              <a:rPr lang="ru-RU" sz="1800" b="1" i="1" strike="noStrike" spc="-1">
                <a:solidFill>
                  <a:srgbClr val="1119AF"/>
                </a:solidFill>
                <a:latin typeface="Times New Roman"/>
              </a:rPr>
              <a:t>На территории Апанасенковского муниципального округа на протяжении  многих лет действуют 2 ученические производственные бригады (УПБ) в МКОУ СОШ №4 с.Киевка - УПБ «Колос», которая  имеет свою землю 196 га, в МКОУ СОШ №8 с.Манычское «им. Н.И.Матвеева» имеет - 325 га.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1119AF"/>
                </a:solidFill>
                <a:latin typeface="Times New Roman"/>
              </a:rPr>
              <a:t>	На протяжении многих лет УПБ Апанасенковского МО являются одними из лучших бригад в Ставропольском крае.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TextBox 3"/>
          <p:cNvSpPr/>
          <p:nvPr/>
        </p:nvSpPr>
        <p:spPr>
          <a:xfrm>
            <a:off x="1727640" y="205560"/>
            <a:ext cx="5688000" cy="15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Ученические производственные бригады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1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02" name="Таблица 5"/>
          <p:cNvGraphicFramePr/>
          <p:nvPr>
            <p:extLst>
              <p:ext uri="{D42A27DB-BD31-4B8C-83A1-F6EECF244321}">
                <p14:modId xmlns:p14="http://schemas.microsoft.com/office/powerpoint/2010/main" val="145869341"/>
              </p:ext>
            </p:extLst>
          </p:nvPr>
        </p:nvGraphicFramePr>
        <p:xfrm>
          <a:off x="285840" y="3786120"/>
          <a:ext cx="8571960" cy="2907367"/>
        </p:xfrm>
        <a:graphic>
          <a:graphicData uri="http://schemas.openxmlformats.org/drawingml/2006/table">
            <a:tbl>
              <a:tblPr/>
              <a:tblGrid>
                <a:gridCol w="25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2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В 2018г. по итогам работы в 2017г.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УПБ </a:t>
                      </a:r>
                      <a:r>
                        <a:rPr lang="ru-RU" sz="1200" b="0" strike="noStrike" spc="-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им.Н.И.Матвеева</a:t>
                      </a: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МКОУ СОШ №8 </a:t>
                      </a:r>
                      <a:r>
                        <a:rPr lang="ru-RU" sz="1200" b="0" strike="noStrike" spc="-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с.Манычского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 </a:t>
                      </a: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место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трактором Беларус МТЗ-82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В 2019г. по итогам работы в 2018г.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УПБ «Колос» </a:t>
                      </a:r>
                      <a:r>
                        <a:rPr lang="ru-RU" sz="1200" b="0" strike="noStrike" spc="-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с.Киевка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II </a:t>
                      </a: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место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мини трактор «БЕЛАРУС- 152»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В 2020г. по итогам работы в 2019г.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УПБ </a:t>
                      </a:r>
                      <a:r>
                        <a:rPr lang="ru-RU" sz="1200" b="0" strike="noStrike" spc="-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им.Н.И.Матвеева</a:t>
                      </a: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МКОУ СОШ №8 </a:t>
                      </a:r>
                      <a:r>
                        <a:rPr lang="ru-RU" sz="1200" b="0" strike="noStrike" spc="-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с.Манычского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 </a:t>
                      </a: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место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газонокосилка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В 2022г. по итогам работы в 2021г.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УПБ «Колос» </a:t>
                      </a:r>
                      <a:r>
                        <a:rPr lang="ru-RU" sz="1200" b="0" strike="noStrike" spc="-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с.Киевка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III </a:t>
                      </a: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место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газонокосилка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В 2023г. по итогам работы в 2022г.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УПБ им.Н.И.Матвеева МКОУ СОШ №8 с.Манычского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II </a:t>
                      </a: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место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бензиновым триммером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В 2024г. по итогам работы в 2023г.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УПБ «Колос» с.Киевка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II </a:t>
                      </a:r>
                      <a:r>
                        <a:rPr lang="ru-RU" sz="1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место</a:t>
                      </a:r>
                      <a:endParaRPr lang="ru-RU" sz="1200" b="0" strike="noStrike" spc="-1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триммер (</a:t>
                      </a:r>
                      <a:r>
                        <a:rPr lang="ru-RU" sz="1200" b="0" strike="noStrike" spc="-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бензокосилка</a:t>
                      </a:r>
                      <a:r>
                        <a:rPr lang="ru-RU" sz="12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ru-RU" sz="12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405"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</a:rPr>
                        <a:t>В 2025 г. по итогам работы в 2024г.</a:t>
                      </a:r>
                      <a:endParaRPr lang="ru-RU" sz="1400" b="0" strike="noStrike" spc="-1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</a:rPr>
                        <a:t>УПБ </a:t>
                      </a:r>
                      <a:r>
                        <a:rPr lang="ru-RU" sz="1400" b="1" strike="noStrike" spc="-1" dirty="0" err="1">
                          <a:solidFill>
                            <a:srgbClr val="C00000"/>
                          </a:solidFill>
                          <a:latin typeface="Times New Roman"/>
                          <a:ea typeface="Calibri"/>
                        </a:rPr>
                        <a:t>им.Н.И.Матвеева</a:t>
                      </a:r>
                      <a:r>
                        <a:rPr lang="ru-RU" sz="1400" b="1" strike="noStrike" spc="-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</a:rPr>
                        <a:t> МКОУ СОШ №8 </a:t>
                      </a:r>
                      <a:r>
                        <a:rPr lang="ru-RU" sz="1400" b="1" strike="noStrike" spc="-1" dirty="0" err="1">
                          <a:solidFill>
                            <a:srgbClr val="C00000"/>
                          </a:solidFill>
                          <a:latin typeface="Times New Roman"/>
                          <a:ea typeface="Calibri"/>
                        </a:rPr>
                        <a:t>с.Манычского</a:t>
                      </a:r>
                      <a:endParaRPr lang="ru-RU" sz="1400" b="0" strike="noStrike" spc="-1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</a:rPr>
                        <a:t>I </a:t>
                      </a:r>
                      <a:r>
                        <a:rPr lang="ru-RU" sz="1400" b="1" strike="noStrike" spc="-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</a:rPr>
                        <a:t>место</a:t>
                      </a:r>
                      <a:endParaRPr lang="ru-RU" sz="1400" b="0" strike="noStrike" spc="-1" dirty="0">
                        <a:solidFill>
                          <a:srgbClr val="C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C00000"/>
                          </a:solidFill>
                          <a:latin typeface="Times New Roman"/>
                          <a:ea typeface="Calibri"/>
                        </a:rPr>
                        <a:t>Бензогазонокосилка</a:t>
                      </a:r>
                      <a:endParaRPr lang="ru-RU" sz="1400" b="0" strike="noStrike" spc="-1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3" name="Image 1"/>
          <p:cNvPicPr/>
          <p:nvPr/>
        </p:nvPicPr>
        <p:blipFill>
          <a:blip r:embed="rId3" cstate="print"/>
          <a:stretch/>
        </p:blipFill>
        <p:spPr>
          <a:xfrm>
            <a:off x="8199000" y="48600"/>
            <a:ext cx="75996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Box 2"/>
          <p:cNvSpPr/>
          <p:nvPr/>
        </p:nvSpPr>
        <p:spPr>
          <a:xfrm>
            <a:off x="357120" y="2007720"/>
            <a:ext cx="8571960" cy="365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00FF"/>
                </a:solidFill>
                <a:latin typeface="Times New Roman"/>
                <a:ea typeface="Times New Roman"/>
              </a:rPr>
              <a:t>МКУ ДО «Спортивная школа» </a:t>
            </a:r>
            <a:r>
              <a:rPr lang="ru-RU" sz="18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(тренер-преподаватель С.Г. Гладков)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Пауэрлифтинг 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(ст. Курская, Ставропольского края)- </a:t>
            </a:r>
            <a:r>
              <a:rPr lang="en-US" sz="1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sz="1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-е место 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в  </a:t>
            </a:r>
            <a:r>
              <a:rPr lang="ru-RU" sz="16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командном зачете, 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в личных зачетах: </a:t>
            </a:r>
            <a:r>
              <a:rPr lang="en-US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I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место-12, </a:t>
            </a:r>
            <a:r>
              <a:rPr lang="en-US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II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место- 4, </a:t>
            </a:r>
            <a:r>
              <a:rPr lang="en-US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III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место-4.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Пауэрлифтинг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(Петровский МО) (жим лежа) -  </a:t>
            </a:r>
            <a:r>
              <a:rPr lang="en-US" sz="1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II</a:t>
            </a:r>
            <a:r>
              <a:rPr lang="ru-RU" sz="1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-е место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в командном зачете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, а также в личном зачете </a:t>
            </a:r>
            <a:r>
              <a:rPr lang="en-US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I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место- 8чел., </a:t>
            </a:r>
            <a:r>
              <a:rPr lang="en-US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II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место-5, </a:t>
            </a:r>
            <a:r>
              <a:rPr lang="en-US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III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место-2.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Участие в открытом турнире МБУ ДО «ДЮСШ» по волейболу 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(Туркменский МО) среди девушек посвященный дню Победы в Великой отечественной войне.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Соревнования по волейболу «Своих не бросаем» 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среди девушек, посвященные памяти участникам СВО на территории ДНР и ЛНР - </a:t>
            </a:r>
            <a:r>
              <a:rPr lang="en-US" sz="1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III</a:t>
            </a:r>
            <a:r>
              <a:rPr lang="ru-RU" sz="1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место 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(тренеры-преподаватели </a:t>
            </a:r>
            <a:r>
              <a:rPr lang="ru-RU" sz="1600" b="0" strike="noStrike" spc="-1" dirty="0" err="1">
                <a:solidFill>
                  <a:schemeClr val="dk1"/>
                </a:solidFill>
                <a:latin typeface="Times New Roman"/>
                <a:ea typeface="Times New Roman"/>
              </a:rPr>
              <a:t>А.В.Сокольцов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, </a:t>
            </a:r>
            <a:r>
              <a:rPr lang="ru-RU" sz="1600" b="0" strike="noStrike" spc="-1" dirty="0" err="1">
                <a:solidFill>
                  <a:schemeClr val="dk1"/>
                </a:solidFill>
                <a:latin typeface="Times New Roman"/>
                <a:ea typeface="Times New Roman"/>
              </a:rPr>
              <a:t>Н.В.Процкив</a:t>
            </a: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).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TextBox 3"/>
          <p:cNvSpPr/>
          <p:nvPr/>
        </p:nvSpPr>
        <p:spPr>
          <a:xfrm>
            <a:off x="1727640" y="205560"/>
            <a:ext cx="568800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Спорт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1600" b="1" strike="noStrike" spc="-1">
                <a:solidFill>
                  <a:srgbClr val="1119AF"/>
                </a:solidFill>
                <a:latin typeface="Times New Roman"/>
                <a:ea typeface="Times New Roman"/>
              </a:rPr>
              <a:t>В 2025 году на территории Апанасенковского муниципального округа проведено 19 соревнований окружного уровня - более 1200 участников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Calibri"/>
                <a:ea typeface="Times New Roman"/>
              </a:rPr>
              <a:t>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6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58920" cy="1467000"/>
          </a:xfrm>
          <a:prstGeom prst="rect">
            <a:avLst/>
          </a:prstGeom>
          <a:ln w="0">
            <a:noFill/>
          </a:ln>
        </p:spPr>
      </p:pic>
      <p:pic>
        <p:nvPicPr>
          <p:cNvPr id="307" name="Image 1"/>
          <p:cNvPicPr/>
          <p:nvPr/>
        </p:nvPicPr>
        <p:blipFill>
          <a:blip r:embed="rId3" cstate="print"/>
          <a:stretch/>
        </p:blipFill>
        <p:spPr>
          <a:xfrm>
            <a:off x="8199000" y="48600"/>
            <a:ext cx="759960" cy="1379520"/>
          </a:xfrm>
          <a:prstGeom prst="rect">
            <a:avLst/>
          </a:prstGeom>
          <a:ln w="0">
            <a:noFill/>
          </a:ln>
        </p:spPr>
      </p:pic>
      <p:pic>
        <p:nvPicPr>
          <p:cNvPr id="308" name="Рисунок 5"/>
          <p:cNvPicPr/>
          <p:nvPr/>
        </p:nvPicPr>
        <p:blipFill>
          <a:blip r:embed="rId4" cstate="print"/>
          <a:stretch/>
        </p:blipFill>
        <p:spPr>
          <a:xfrm>
            <a:off x="47880" y="4653000"/>
            <a:ext cx="2266920" cy="1706400"/>
          </a:xfrm>
          <a:prstGeom prst="rect">
            <a:avLst/>
          </a:prstGeom>
          <a:ln w="0">
            <a:noFill/>
          </a:ln>
        </p:spPr>
      </p:pic>
      <p:pic>
        <p:nvPicPr>
          <p:cNvPr id="309" name="Рисунок 8"/>
          <p:cNvPicPr/>
          <p:nvPr/>
        </p:nvPicPr>
        <p:blipFill>
          <a:blip r:embed="rId5" cstate="print"/>
          <a:stretch/>
        </p:blipFill>
        <p:spPr>
          <a:xfrm>
            <a:off x="2445480" y="4980960"/>
            <a:ext cx="2250720" cy="1863000"/>
          </a:xfrm>
          <a:prstGeom prst="rect">
            <a:avLst/>
          </a:prstGeom>
          <a:ln w="0">
            <a:noFill/>
          </a:ln>
        </p:spPr>
      </p:pic>
      <p:pic>
        <p:nvPicPr>
          <p:cNvPr id="310" name="Рисунок 10"/>
          <p:cNvPicPr/>
          <p:nvPr/>
        </p:nvPicPr>
        <p:blipFill>
          <a:blip r:embed="rId6" cstate="print"/>
          <a:stretch/>
        </p:blipFill>
        <p:spPr>
          <a:xfrm>
            <a:off x="4835160" y="4427280"/>
            <a:ext cx="2061720" cy="1863000"/>
          </a:xfrm>
          <a:prstGeom prst="rect">
            <a:avLst/>
          </a:prstGeom>
          <a:ln w="0">
            <a:noFill/>
          </a:ln>
        </p:spPr>
      </p:pic>
      <p:pic>
        <p:nvPicPr>
          <p:cNvPr id="311" name="Рисунок 12"/>
          <p:cNvPicPr/>
          <p:nvPr/>
        </p:nvPicPr>
        <p:blipFill>
          <a:blip r:embed="rId7" cstate="print"/>
          <a:stretch/>
        </p:blipFill>
        <p:spPr>
          <a:xfrm>
            <a:off x="7110720" y="4740480"/>
            <a:ext cx="1924920" cy="204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95640" y="1901520"/>
            <a:ext cx="8496360" cy="449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lnSpc>
                <a:spcPct val="107000"/>
              </a:lnSpc>
              <a:spcAft>
                <a:spcPts val="799"/>
              </a:spcAft>
              <a:buNone/>
              <a:tabLst>
                <a:tab pos="0" algn="l"/>
              </a:tabLst>
            </a:pPr>
            <a:r>
              <a:rPr lang="ru-RU" sz="2400" b="1" i="1" strike="noStrike" spc="-1" dirty="0">
                <a:solidFill>
                  <a:srgbClr val="FF0000"/>
                </a:solidFill>
                <a:latin typeface="Times New Roman"/>
                <a:ea typeface="Calibri"/>
              </a:rPr>
              <a:t>Муниципальная сеть дошкольных образовательных </a:t>
            </a:r>
            <a:br>
              <a:rPr sz="2400" dirty="0"/>
            </a:br>
            <a:r>
              <a:rPr lang="ru-RU" sz="2400" b="1" i="1" strike="noStrike" spc="-1" dirty="0">
                <a:solidFill>
                  <a:srgbClr val="FF0000"/>
                </a:solidFill>
                <a:latin typeface="Times New Roman"/>
                <a:ea typeface="Calibri"/>
              </a:rPr>
              <a:t>учреждений Апанасенковского округа:</a:t>
            </a:r>
            <a:br>
              <a:rPr lang="ru-RU" sz="2400" b="1" i="1" strike="noStrike" spc="-1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sz="2000" b="1" i="1" strike="noStrike" spc="-1" dirty="0">
                <a:solidFill>
                  <a:srgbClr val="FF00FF"/>
                </a:solidFill>
                <a:latin typeface="Times New Roman"/>
                <a:ea typeface="Calibri"/>
              </a:rPr>
              <a:t>2024 года -  66 групп </a:t>
            </a:r>
            <a:br>
              <a:rPr sz="1800" dirty="0"/>
            </a:br>
            <a:r>
              <a:rPr lang="ru-RU" sz="1800" b="1" i="1" strike="noStrike" spc="-1" dirty="0">
                <a:solidFill>
                  <a:srgbClr val="943735"/>
                </a:solidFill>
                <a:latin typeface="Times New Roman"/>
                <a:ea typeface="Calibri"/>
              </a:rPr>
              <a:t>(60 групп общеразвивающей направленности, 6 групп компенсирующей направленности);</a:t>
            </a:r>
            <a:br>
              <a:rPr sz="1800" dirty="0"/>
            </a:br>
            <a:r>
              <a:rPr lang="ru-RU" sz="1800" b="1" i="1" strike="noStrike" spc="-1" dirty="0">
                <a:solidFill>
                  <a:srgbClr val="943735"/>
                </a:solidFill>
                <a:latin typeface="Times New Roman"/>
                <a:ea typeface="Calibri"/>
              </a:rPr>
              <a:t>Общее количество детей в возрасте от 1 года до 8 лет- 1068 чел,</a:t>
            </a:r>
            <a:br>
              <a:rPr sz="1800" dirty="0"/>
            </a:br>
            <a:r>
              <a:rPr lang="ru-RU" sz="1800" b="1" i="1" strike="noStrike" spc="-1" dirty="0">
                <a:solidFill>
                  <a:srgbClr val="943735"/>
                </a:solidFill>
                <a:latin typeface="Times New Roman"/>
                <a:ea typeface="Calibri"/>
              </a:rPr>
              <a:t>Педагогических работников – 118 чел.</a:t>
            </a:r>
            <a:br>
              <a:rPr sz="1800" dirty="0"/>
            </a:br>
            <a:r>
              <a:rPr lang="ru-RU" sz="2000" b="1" i="1" strike="noStrike" spc="-1" dirty="0">
                <a:solidFill>
                  <a:srgbClr val="FF00FF"/>
                </a:solidFill>
                <a:latin typeface="Times New Roman"/>
                <a:ea typeface="Calibri"/>
              </a:rPr>
              <a:t>2025 года – 63 группы</a:t>
            </a:r>
            <a:br>
              <a:rPr sz="1800" dirty="0"/>
            </a:br>
            <a:r>
              <a:rPr lang="ru-RU" sz="1800" b="1" i="1" strike="noStrike" spc="-1" dirty="0">
                <a:solidFill>
                  <a:srgbClr val="943735"/>
                </a:solidFill>
                <a:latin typeface="Times New Roman"/>
                <a:ea typeface="Calibri"/>
              </a:rPr>
              <a:t> (57 групп общеразвивающей направленности, 6 групп компенсирующей направленности);</a:t>
            </a:r>
            <a:br>
              <a:rPr sz="1800" dirty="0"/>
            </a:br>
            <a:r>
              <a:rPr lang="ru-RU" sz="1800" b="1" i="1" strike="noStrike" spc="-1" dirty="0">
                <a:solidFill>
                  <a:srgbClr val="943735"/>
                </a:solidFill>
                <a:latin typeface="Times New Roman"/>
                <a:ea typeface="Calibri"/>
              </a:rPr>
              <a:t>Общее количество детей в возрасте от 1 года до 8 лет- 1111 чел,</a:t>
            </a:r>
            <a:br>
              <a:rPr sz="1800" dirty="0"/>
            </a:br>
            <a:r>
              <a:rPr lang="ru-RU" sz="1800" b="1" i="1" strike="noStrike" spc="-1" dirty="0">
                <a:solidFill>
                  <a:srgbClr val="943735"/>
                </a:solidFill>
                <a:latin typeface="Times New Roman"/>
                <a:ea typeface="Calibri"/>
              </a:rPr>
              <a:t>Педагогических работников – 117 чел.</a:t>
            </a:r>
            <a:br>
              <a:rPr sz="1800" dirty="0"/>
            </a:br>
            <a:r>
              <a:rPr lang="ru-RU" sz="1800" b="1" i="1" strike="noStrike" spc="-1" dirty="0">
                <a:solidFill>
                  <a:srgbClr val="943735"/>
                </a:solidFill>
                <a:latin typeface="Times New Roman"/>
                <a:ea typeface="Calibri"/>
              </a:rPr>
              <a:t>Потребность населения в услугах дошкольного образования для детей от 1 года до 7 лет удовлетворена на 100%.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Рисунок 3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94560" cy="1550880"/>
          </a:xfrm>
          <a:prstGeom prst="rect">
            <a:avLst/>
          </a:prstGeom>
          <a:ln w="0">
            <a:noFill/>
          </a:ln>
        </p:spPr>
      </p:pic>
      <p:sp>
        <p:nvSpPr>
          <p:cNvPr id="100" name="TextBox 5"/>
          <p:cNvSpPr/>
          <p:nvPr/>
        </p:nvSpPr>
        <p:spPr>
          <a:xfrm>
            <a:off x="2294280" y="165960"/>
            <a:ext cx="5085360" cy="10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Дошкольное образование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Image 1"/>
          <p:cNvPicPr/>
          <p:nvPr/>
        </p:nvPicPr>
        <p:blipFill>
          <a:blip r:embed="rId3" cstate="print"/>
          <a:stretch/>
        </p:blipFill>
        <p:spPr>
          <a:xfrm>
            <a:off x="8203680" y="0"/>
            <a:ext cx="76032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95640" y="1901520"/>
            <a:ext cx="8496360" cy="449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450215" algn="ctr"/>
            <a:b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муниципальных образовательных учреждений Апанасенковского муниципального округа в 2024/25 учебном году обеспечивали 460 педагогических работников: </a:t>
            </a:r>
            <a:br>
              <a:rPr lang="ru-RU" sz="1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них в дошкольных образовательных организациях – 120,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общеобразовательных организациях –319,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организациях дополнительного образования - 21.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Руководящий состав -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63 человека </a:t>
            </a:r>
            <a:r>
              <a:rPr lang="ru-RU" sz="1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(руководители, заместители руководителей).</a:t>
            </a:r>
            <a:br>
              <a:rPr lang="ru-RU" sz="1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Квалификационную категорию имеют 336 педагогов (74 % ),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них 57% - высшую квалификационную категорию,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16,7 % – первую.     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2024/2025 учебном году приступили к работе 4 молодых специалиста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(МБОУ СОШ № 2- 1 чел.,   МКОУ СОШ № 4 — 2 чел., МКОУ СОШ № 3 — 1 чел.)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программе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«Земский учитель» </a:t>
            </a: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приступили к работе 2 учителя: 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математики в МКОУ СОШ № 9 с. Воздвиженское </a:t>
            </a:r>
            <a:b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учитель начальных классов в МКОУ СОШ № 11 с. Белые Копани.</a:t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b="1" i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Рисунок 3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94560" cy="1550880"/>
          </a:xfrm>
          <a:prstGeom prst="rect">
            <a:avLst/>
          </a:prstGeom>
          <a:ln w="0">
            <a:noFill/>
          </a:ln>
        </p:spPr>
      </p:pic>
      <p:sp>
        <p:nvSpPr>
          <p:cNvPr id="100" name="TextBox 5"/>
          <p:cNvSpPr/>
          <p:nvPr/>
        </p:nvSpPr>
        <p:spPr>
          <a:xfrm>
            <a:off x="2294280" y="165960"/>
            <a:ext cx="508536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Times New Roman"/>
              </a:rPr>
              <a:t>Педагогические работники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Image 1"/>
          <p:cNvPicPr/>
          <p:nvPr/>
        </p:nvPicPr>
        <p:blipFill>
          <a:blip r:embed="rId3" cstate="print"/>
          <a:stretch/>
        </p:blipFill>
        <p:spPr>
          <a:xfrm>
            <a:off x="8203680" y="0"/>
            <a:ext cx="760320" cy="13795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631259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Box 2"/>
          <p:cNvSpPr/>
          <p:nvPr/>
        </p:nvSpPr>
        <p:spPr>
          <a:xfrm>
            <a:off x="532440" y="2281680"/>
            <a:ext cx="403560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Ляхова Наталья Владимировна,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учитель географии МБОУ СОШ № 8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с. </a:t>
            </a:r>
            <a:r>
              <a:rPr lang="ru-RU" sz="1600" b="1" strike="noStrike" spc="-1" dirty="0" err="1">
                <a:solidFill>
                  <a:srgbClr val="C00000"/>
                </a:solidFill>
                <a:latin typeface="Times New Roman"/>
                <a:ea typeface="Times New Roman"/>
              </a:rPr>
              <a:t>Манычское</a:t>
            </a: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extBox 3"/>
          <p:cNvSpPr/>
          <p:nvPr/>
        </p:nvSpPr>
        <p:spPr>
          <a:xfrm>
            <a:off x="1331640" y="205560"/>
            <a:ext cx="655200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Победители конкурса на присуждение премии лучшим учителям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58920" cy="1467000"/>
          </a:xfrm>
          <a:prstGeom prst="rect">
            <a:avLst/>
          </a:prstGeom>
          <a:ln w="0">
            <a:noFill/>
          </a:ln>
        </p:spPr>
      </p:pic>
      <p:pic>
        <p:nvPicPr>
          <p:cNvPr id="315" name="Image 1"/>
          <p:cNvPicPr/>
          <p:nvPr/>
        </p:nvPicPr>
        <p:blipFill>
          <a:blip r:embed="rId3" cstate="print"/>
          <a:stretch/>
        </p:blipFill>
        <p:spPr>
          <a:xfrm>
            <a:off x="8199000" y="48600"/>
            <a:ext cx="759960" cy="1379520"/>
          </a:xfrm>
          <a:prstGeom prst="rect">
            <a:avLst/>
          </a:prstGeom>
          <a:ln w="0">
            <a:noFill/>
          </a:ln>
        </p:spPr>
      </p:pic>
      <p:pic>
        <p:nvPicPr>
          <p:cNvPr id="316" name="Рисунок 7"/>
          <p:cNvPicPr/>
          <p:nvPr/>
        </p:nvPicPr>
        <p:blipFill>
          <a:blip r:embed="rId4" cstate="print"/>
          <a:stretch/>
        </p:blipFill>
        <p:spPr>
          <a:xfrm>
            <a:off x="563400" y="3208320"/>
            <a:ext cx="3203640" cy="3286080"/>
          </a:xfrm>
          <a:prstGeom prst="rect">
            <a:avLst/>
          </a:prstGeom>
          <a:ln w="0">
            <a:noFill/>
          </a:ln>
        </p:spPr>
      </p:pic>
      <p:sp>
        <p:nvSpPr>
          <p:cNvPr id="317" name="TextBox 13"/>
          <p:cNvSpPr/>
          <p:nvPr/>
        </p:nvSpPr>
        <p:spPr>
          <a:xfrm>
            <a:off x="5148000" y="2228760"/>
            <a:ext cx="388764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Крячко Светлана Николаевна,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учитель начальных классов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МКОУ СОШ № 1 с. Дивное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TextBox 14"/>
          <p:cNvSpPr/>
          <p:nvPr/>
        </p:nvSpPr>
        <p:spPr>
          <a:xfrm>
            <a:off x="2275920" y="1831320"/>
            <a:ext cx="45849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000" b="1" strike="noStrike" spc="-1">
                <a:solidFill>
                  <a:srgbClr val="0033CC"/>
                </a:solidFill>
                <a:latin typeface="Times New Roman"/>
                <a:ea typeface="Times New Roman"/>
              </a:rPr>
              <a:t>В 2025 году победителями стали</a:t>
            </a:r>
            <a:r>
              <a:rPr lang="ru-RU" sz="2000" b="1" strike="noStrike" spc="-1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9" name="Рисунок 16"/>
          <p:cNvPicPr/>
          <p:nvPr/>
        </p:nvPicPr>
        <p:blipFill>
          <a:blip r:embed="rId5" cstate="print"/>
          <a:stretch/>
        </p:blipFill>
        <p:spPr>
          <a:xfrm>
            <a:off x="5364000" y="3208320"/>
            <a:ext cx="2447640" cy="3363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Прямоугольник 11"/>
          <p:cNvSpPr/>
          <p:nvPr/>
        </p:nvSpPr>
        <p:spPr>
          <a:xfrm>
            <a:off x="1523880" y="457200"/>
            <a:ext cx="57142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chemeClr val="lt1"/>
                </a:solidFill>
                <a:latin typeface="Calibri"/>
              </a:rPr>
              <a:t> ЕГЭ-2024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TextBox 10"/>
          <p:cNvSpPr/>
          <p:nvPr/>
        </p:nvSpPr>
        <p:spPr>
          <a:xfrm>
            <a:off x="19080" y="518760"/>
            <a:ext cx="83811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	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TextBox 12"/>
          <p:cNvSpPr/>
          <p:nvPr/>
        </p:nvSpPr>
        <p:spPr>
          <a:xfrm>
            <a:off x="990720" y="457200"/>
            <a:ext cx="754308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Награждение педагогических работников в 2024/25 учебном году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23" name="Таблица 1"/>
          <p:cNvGraphicFramePr/>
          <p:nvPr>
            <p:extLst>
              <p:ext uri="{D42A27DB-BD31-4B8C-83A1-F6EECF244321}">
                <p14:modId xmlns:p14="http://schemas.microsoft.com/office/powerpoint/2010/main" val="864760236"/>
              </p:ext>
            </p:extLst>
          </p:nvPr>
        </p:nvGraphicFramePr>
        <p:xfrm>
          <a:off x="990720" y="1827720"/>
          <a:ext cx="6961418" cy="5030281"/>
        </p:xfrm>
        <a:graphic>
          <a:graphicData uri="http://schemas.openxmlformats.org/drawingml/2006/table">
            <a:tbl>
              <a:tblPr/>
              <a:tblGrid>
                <a:gridCol w="4835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48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Награды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Times New Roman"/>
                          <a:ea typeface="Calibri"/>
                        </a:rPr>
                        <a:t>Ко-во чел.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 dirty="0">
                          <a:solidFill>
                            <a:schemeClr val="dk1"/>
                          </a:solidFill>
                          <a:latin typeface="Calibri"/>
                          <a:ea typeface="Microsoft YaHei"/>
                        </a:rPr>
                        <a:t> </a:t>
                      </a: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Почетный работник сферы образования РФ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           9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Почетный наставник СК 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2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8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Почетная грамота Губернатора СК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                 2                  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8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Почетная грамота Думы СК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           6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5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Благодарственное письмо депутатов Государственной Думы РФ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12</a:t>
                      </a: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Благодарственное письмо депутатов  Думы СК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 </a:t>
                      </a: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Почетная грамота министерства образования СК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19</a:t>
                      </a: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Почетная грамота администрации АМОСК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25</a:t>
                      </a: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Почетная грамота Совета АМОСК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8</a:t>
                      </a: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Почетная грамота отдела образования АМОСК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43</a:t>
                      </a: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24" name="Рисунок 9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18600" cy="1330200"/>
          </a:xfrm>
          <a:prstGeom prst="rect">
            <a:avLst/>
          </a:prstGeom>
          <a:ln w="0">
            <a:noFill/>
          </a:ln>
        </p:spPr>
      </p:pic>
      <p:pic>
        <p:nvPicPr>
          <p:cNvPr id="325" name="Image 1"/>
          <p:cNvPicPr/>
          <p:nvPr/>
        </p:nvPicPr>
        <p:blipFill>
          <a:blip r:embed="rId3" cstate="print"/>
          <a:stretch/>
        </p:blipFill>
        <p:spPr>
          <a:xfrm>
            <a:off x="8221320" y="19799"/>
            <a:ext cx="759960" cy="137051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Прямоугольник 11"/>
          <p:cNvSpPr/>
          <p:nvPr/>
        </p:nvSpPr>
        <p:spPr>
          <a:xfrm>
            <a:off x="1523880" y="457200"/>
            <a:ext cx="57142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chemeClr val="lt1"/>
                </a:solidFill>
                <a:latin typeface="Calibri"/>
              </a:rPr>
              <a:t> ЕГЭ-2024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TextBox 10"/>
          <p:cNvSpPr/>
          <p:nvPr/>
        </p:nvSpPr>
        <p:spPr>
          <a:xfrm>
            <a:off x="19080" y="518760"/>
            <a:ext cx="83811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	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TextBox 12"/>
          <p:cNvSpPr/>
          <p:nvPr/>
        </p:nvSpPr>
        <p:spPr>
          <a:xfrm>
            <a:off x="990720" y="457200"/>
            <a:ext cx="754308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Опека (попечительство)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29" name="Таблица 1"/>
          <p:cNvGraphicFramePr/>
          <p:nvPr/>
        </p:nvGraphicFramePr>
        <p:xfrm>
          <a:off x="0" y="1358640"/>
          <a:ext cx="9143280" cy="5705945"/>
        </p:xfrm>
        <a:graphic>
          <a:graphicData uri="http://schemas.openxmlformats.org/drawingml/2006/table">
            <a:tbl>
              <a:tblPr/>
              <a:tblGrid>
                <a:gridCol w="414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920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Наименование показателя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Times New Roman"/>
                          <a:ea typeface="Calibri"/>
                        </a:rPr>
                        <a:t>     8 мес. 2025 г.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Times New Roman"/>
                          <a:ea typeface="Calibri"/>
                        </a:rPr>
                        <a:t>2024 г.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28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Общее количество детей-сирот и детей, оставшихся без попечения родителей.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Из них: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148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153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проживают в семьях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88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95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5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являются воспитанниками организаций для детей-сирот и детей, оставшихся без попечения родителей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60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58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0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Выявлено детей-сирот и детей, оставшихся без попечения родителей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8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0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Передано детей-сирот и детей, оставшихся без попечения родителей, на воспитание в семьи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5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18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3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Родителей, лишенных (ограниченных) родительских прав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0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Несовершеннолетних, отобранных у родителей при непосредственной угрозе их жизни и здоровью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0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Детей, утративших статус оставшихся без попечения родителей, возвращенных родителям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0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Лиц из числа детей-сирот и детей, оставшихся без попечения родителей, имеющих право на получение жилья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94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93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0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Количество детей-сирот и детей, оставшихся без попечения родителей, получивших жилье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dk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13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7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30" name="Рисунок 9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18600" cy="1330200"/>
          </a:xfrm>
          <a:prstGeom prst="rect">
            <a:avLst/>
          </a:prstGeom>
          <a:ln w="0">
            <a:noFill/>
          </a:ln>
        </p:spPr>
      </p:pic>
      <p:pic>
        <p:nvPicPr>
          <p:cNvPr id="331" name="Image 1"/>
          <p:cNvPicPr/>
          <p:nvPr/>
        </p:nvPicPr>
        <p:blipFill>
          <a:blip r:embed="rId3" cstate="print"/>
          <a:stretch/>
        </p:blipFill>
        <p:spPr>
          <a:xfrm>
            <a:off x="8221320" y="19800"/>
            <a:ext cx="759960" cy="133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3"/>
          <p:cNvSpPr/>
          <p:nvPr/>
        </p:nvSpPr>
        <p:spPr>
          <a:xfrm>
            <a:off x="1331639" y="205560"/>
            <a:ext cx="6480719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</a:rPr>
              <a:t>Капитальный ремонт </a:t>
            </a:r>
          </a:p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</a:rPr>
              <a:t>МКОУ СОШ №13 </a:t>
            </a:r>
            <a:r>
              <a:rPr lang="ru-RU" sz="2400" b="1" strike="noStrike" spc="-1" dirty="0" err="1">
                <a:solidFill>
                  <a:srgbClr val="C00000"/>
                </a:solidFill>
                <a:latin typeface="Times New Roman"/>
              </a:rPr>
              <a:t>с.Апанасенковское</a:t>
            </a: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Рисунок 4"/>
          <p:cNvPicPr/>
          <p:nvPr/>
        </p:nvPicPr>
        <p:blipFill>
          <a:blip r:embed="rId3" cstate="print"/>
          <a:stretch/>
        </p:blipFill>
        <p:spPr>
          <a:xfrm>
            <a:off x="0" y="-9000"/>
            <a:ext cx="1258920" cy="1467000"/>
          </a:xfrm>
          <a:prstGeom prst="rect">
            <a:avLst/>
          </a:prstGeom>
          <a:ln w="0">
            <a:noFill/>
          </a:ln>
        </p:spPr>
      </p:pic>
      <p:pic>
        <p:nvPicPr>
          <p:cNvPr id="315" name="Image 1"/>
          <p:cNvPicPr/>
          <p:nvPr/>
        </p:nvPicPr>
        <p:blipFill>
          <a:blip r:embed="rId4" cstate="print"/>
          <a:stretch/>
        </p:blipFill>
        <p:spPr>
          <a:xfrm>
            <a:off x="8162787" y="78480"/>
            <a:ext cx="759960" cy="13795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7055E-5656-4BF8-B021-D4A1E9C12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84" y="1866803"/>
            <a:ext cx="1292879" cy="10584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C470E4-8D07-4EDF-A892-CA6218816283}"/>
              </a:ext>
            </a:extLst>
          </p:cNvPr>
          <p:cNvSpPr txBox="1"/>
          <p:nvPr/>
        </p:nvSpPr>
        <p:spPr>
          <a:xfrm>
            <a:off x="2172830" y="1756146"/>
            <a:ext cx="5639529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мероприятий национального проекта «Молодежь и дети», регионального проекта «Всё лучшее детям» проведен капитальный ремонт МКОУ СОШ №13 </a:t>
            </a:r>
          </a:p>
          <a:p>
            <a:pPr indent="449580" algn="ctr">
              <a:spcAft>
                <a:spcPts val="0"/>
              </a:spcAft>
            </a:pPr>
            <a:r>
              <a:rPr lang="ru-RU" sz="1400" b="1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 </a:t>
            </a:r>
            <a:r>
              <a:rPr lang="ru-RU" sz="1400" b="1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Апанасенковское</a:t>
            </a:r>
            <a:r>
              <a:rPr lang="ru-RU" sz="1400" b="1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однолетним циклом работ.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F6E56-BDD8-4828-9BA9-847BA95835CB}"/>
              </a:ext>
            </a:extLst>
          </p:cNvPr>
          <p:cNvSpPr txBox="1"/>
          <p:nvPr/>
        </p:nvSpPr>
        <p:spPr>
          <a:xfrm>
            <a:off x="1331640" y="2893368"/>
            <a:ext cx="6970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49 329, 968 тыс. руб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из средств федерального, краевого бюджета и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софинансирование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 местного бюджета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019814-206D-4F74-A479-E03EA479C3C4}"/>
              </a:ext>
            </a:extLst>
          </p:cNvPr>
          <p:cNvSpPr txBox="1"/>
          <p:nvPr/>
        </p:nvSpPr>
        <p:spPr>
          <a:xfrm>
            <a:off x="1738265" y="3424572"/>
            <a:ext cx="6083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7 732, 668 тыс. рублей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оснащение, оргтехнику, оборудование для столовой, актового зала и учебных кабинетов </a:t>
            </a:r>
            <a:endParaRPr lang="ru-RU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867D1-BFE8-4483-B397-D3ACB920D3D4}"/>
              </a:ext>
            </a:extLst>
          </p:cNvPr>
          <p:cNvSpPr txBox="1"/>
          <p:nvPr/>
        </p:nvSpPr>
        <p:spPr>
          <a:xfrm>
            <a:off x="629461" y="4006434"/>
            <a:ext cx="80890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8 992, 394 тыс. рублей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 муниципального бюджета обновления книжного фонда, обучения руководящих и педагогических работников, монтажа и наладки системы оповещения и управления эвакуации обучающихся и работников, комнату для охраны, а также благоустройство школьного двора, ремонт фасадной части здания школы и цоколя.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9AD562-F4CE-499E-91D4-906A11614833}"/>
              </a:ext>
            </a:extLst>
          </p:cNvPr>
          <p:cNvSpPr txBox="1"/>
          <p:nvPr/>
        </p:nvSpPr>
        <p:spPr>
          <a:xfrm>
            <a:off x="769545" y="5049731"/>
            <a:ext cx="79489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1 442,190 тыс. рублей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софинансирование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от населения </a:t>
            </a: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41,0 тыс. рублей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капитальный ремонт ограждения в рамках реализации инициативных проектов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3CCBA7-3DA0-4DED-8EB6-09CEE38F1B8D}"/>
              </a:ext>
            </a:extLst>
          </p:cNvPr>
          <p:cNvSpPr txBox="1"/>
          <p:nvPr/>
        </p:nvSpPr>
        <p:spPr>
          <a:xfrm>
            <a:off x="984440" y="5662140"/>
            <a:ext cx="7652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3 398,656 тыс. рублей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приобретение оборудования для кабинетов труд (технология) и ОБЗР</a:t>
            </a:r>
            <a:endParaRPr lang="ru-RU" sz="14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BA24F4-BE17-43D2-B7C1-B11250AB1A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266"/>
            <a:ext cx="1946495" cy="13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69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3"/>
          <p:cNvSpPr/>
          <p:nvPr/>
        </p:nvSpPr>
        <p:spPr>
          <a:xfrm>
            <a:off x="1331639" y="205560"/>
            <a:ext cx="6480719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</a:rPr>
              <a:t>Капитальный ремонт </a:t>
            </a:r>
          </a:p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</a:rPr>
              <a:t>МКОУ СОШ №13 </a:t>
            </a:r>
            <a:r>
              <a:rPr lang="ru-RU" sz="2400" b="1" strike="noStrike" spc="-1" dirty="0" err="1">
                <a:solidFill>
                  <a:srgbClr val="C00000"/>
                </a:solidFill>
                <a:latin typeface="Times New Roman"/>
              </a:rPr>
              <a:t>с.Апанасенковское</a:t>
            </a: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Рисунок 4"/>
          <p:cNvPicPr/>
          <p:nvPr/>
        </p:nvPicPr>
        <p:blipFill>
          <a:blip r:embed="rId3" cstate="print"/>
          <a:stretch/>
        </p:blipFill>
        <p:spPr>
          <a:xfrm>
            <a:off x="0" y="-9000"/>
            <a:ext cx="1258920" cy="1467000"/>
          </a:xfrm>
          <a:prstGeom prst="rect">
            <a:avLst/>
          </a:prstGeom>
          <a:ln w="0">
            <a:noFill/>
          </a:ln>
        </p:spPr>
      </p:pic>
      <p:pic>
        <p:nvPicPr>
          <p:cNvPr id="315" name="Image 1"/>
          <p:cNvPicPr/>
          <p:nvPr/>
        </p:nvPicPr>
        <p:blipFill>
          <a:blip r:embed="rId4" cstate="print"/>
          <a:stretch/>
        </p:blipFill>
        <p:spPr>
          <a:xfrm>
            <a:off x="8162787" y="78480"/>
            <a:ext cx="759960" cy="13795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7055E-5656-4BF8-B021-D4A1E9C12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84" y="1866803"/>
            <a:ext cx="1292879" cy="1058419"/>
          </a:xfrm>
          <a:prstGeom prst="rect">
            <a:avLst/>
          </a:prstGeom>
        </p:spPr>
      </p:pic>
      <p:pic>
        <p:nvPicPr>
          <p:cNvPr id="14" name="Picture 2" descr="C:\Users\User\Desktop\ФОТО Кап ремонт\IMG-20250821-WA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4243" y="1871788"/>
            <a:ext cx="4138529" cy="4986211"/>
          </a:xfrm>
          <a:prstGeom prst="rect">
            <a:avLst/>
          </a:prstGeom>
          <a:noFill/>
        </p:spPr>
      </p:pic>
      <p:pic>
        <p:nvPicPr>
          <p:cNvPr id="16" name="Picture 3" descr="C:\Users\User\Desktop\ФОТО Кап ремонт\IMG-20250821-WA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739" y="1849088"/>
            <a:ext cx="6626039" cy="4995620"/>
          </a:xfrm>
          <a:prstGeom prst="rect">
            <a:avLst/>
          </a:prstGeom>
          <a:noFill/>
        </p:spPr>
      </p:pic>
      <p:pic>
        <p:nvPicPr>
          <p:cNvPr id="18" name="Picture 5" descr="C:\Users\User\Desktop\ФОТО Кап ремонт\IMG-20250821-WA0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193" y="1848099"/>
            <a:ext cx="6762201" cy="4986211"/>
          </a:xfrm>
          <a:prstGeom prst="rect">
            <a:avLst/>
          </a:prstGeom>
          <a:noFill/>
        </p:spPr>
      </p:pic>
      <p:pic>
        <p:nvPicPr>
          <p:cNvPr id="20" name="Picture 4" descr="C:\Users\User\Desktop\ФОТО Кап ремонт\IMG-20250821-WA00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498" y="1866803"/>
            <a:ext cx="6793987" cy="4979020"/>
          </a:xfrm>
          <a:prstGeom prst="rect">
            <a:avLst/>
          </a:prstGeom>
          <a:noFill/>
        </p:spPr>
      </p:pic>
      <p:pic>
        <p:nvPicPr>
          <p:cNvPr id="22" name="Picture 7" descr="C:\Users\User\Desktop\ФОТО Кап ремонт\IMG-20250821-WA002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3120" y="1838867"/>
            <a:ext cx="6817880" cy="4994430"/>
          </a:xfrm>
          <a:prstGeom prst="rect">
            <a:avLst/>
          </a:prstGeom>
          <a:noFill/>
        </p:spPr>
      </p:pic>
      <p:pic>
        <p:nvPicPr>
          <p:cNvPr id="24" name="Picture 11" descr="C:\Users\User\Desktop\ФОТО Кап ремонт\IMG-20250821-WA003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757" y="1840008"/>
            <a:ext cx="6875468" cy="4979020"/>
          </a:xfrm>
          <a:prstGeom prst="rect">
            <a:avLst/>
          </a:prstGeom>
          <a:noFill/>
        </p:spPr>
      </p:pic>
      <p:pic>
        <p:nvPicPr>
          <p:cNvPr id="25" name="Picture 13" descr="C:\Users\User\Desktop\ФОТО Кап ремонт\IMG-20250821-WA004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757" y="1847143"/>
            <a:ext cx="7069043" cy="4979019"/>
          </a:xfrm>
          <a:prstGeom prst="rect">
            <a:avLst/>
          </a:prstGeom>
          <a:noFill/>
        </p:spPr>
      </p:pic>
      <p:pic>
        <p:nvPicPr>
          <p:cNvPr id="26" name="Picture 12" descr="C:\Users\User\Desktop\ФОТО Кап ремонт\IMG-20250821-WA004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9269" y="1826691"/>
            <a:ext cx="7105725" cy="4979019"/>
          </a:xfrm>
          <a:prstGeom prst="rect">
            <a:avLst/>
          </a:prstGeom>
          <a:noFill/>
        </p:spPr>
      </p:pic>
      <p:pic>
        <p:nvPicPr>
          <p:cNvPr id="27" name="Picture 16" descr="C:\Users\User\Desktop\ФОТО Кап ремонт\IMG-20250822-WA00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6739" y="1850217"/>
            <a:ext cx="7159287" cy="4979019"/>
          </a:xfrm>
          <a:prstGeom prst="rect">
            <a:avLst/>
          </a:prstGeom>
          <a:noFill/>
        </p:spPr>
      </p:pic>
      <p:pic>
        <p:nvPicPr>
          <p:cNvPr id="28" name="Picture 15" descr="C:\Users\User\Desktop\ФОТО Кап ремонт\IMG-20250822-WA001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9269" y="1835011"/>
            <a:ext cx="7115279" cy="5017865"/>
          </a:xfrm>
          <a:prstGeom prst="rect">
            <a:avLst/>
          </a:prstGeom>
          <a:noFill/>
        </p:spPr>
      </p:pic>
      <p:pic>
        <p:nvPicPr>
          <p:cNvPr id="29" name="Picture 9" descr="C:\Users\User\Desktop\ФОТО Кап ремонт\IMG-20250821-WA003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5822" y="1847143"/>
            <a:ext cx="7174364" cy="5048546"/>
          </a:xfrm>
          <a:prstGeom prst="rect">
            <a:avLst/>
          </a:prstGeom>
          <a:noFill/>
        </p:spPr>
      </p:pic>
      <p:pic>
        <p:nvPicPr>
          <p:cNvPr id="30" name="Picture 8" descr="C:\Users\User\Desktop\ФОТО Кап ремонт\IMG-20250821-WA002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2757" y="1829121"/>
            <a:ext cx="7018344" cy="5022253"/>
          </a:xfrm>
          <a:prstGeom prst="rect">
            <a:avLst/>
          </a:prstGeom>
          <a:noFill/>
        </p:spPr>
      </p:pic>
      <p:pic>
        <p:nvPicPr>
          <p:cNvPr id="31" name="Picture 10" descr="C:\Users\User\Desktop\ФОТО Кап ремонт\IMG-20250821-WA0034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7535" y="1857801"/>
            <a:ext cx="7069042" cy="5027230"/>
          </a:xfrm>
          <a:prstGeom prst="rect">
            <a:avLst/>
          </a:prstGeom>
          <a:noFill/>
        </p:spPr>
      </p:pic>
      <p:pic>
        <p:nvPicPr>
          <p:cNvPr id="32" name="Picture 18" descr="C:\Users\User\Desktop\ФОТО Кап ремонт\IMG-20250822-WA0015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9714" y="1873932"/>
            <a:ext cx="7115280" cy="5021757"/>
          </a:xfrm>
          <a:prstGeom prst="rect">
            <a:avLst/>
          </a:prstGeom>
          <a:noFill/>
        </p:spPr>
      </p:pic>
      <p:pic>
        <p:nvPicPr>
          <p:cNvPr id="33" name="Picture 17" descr="C:\Users\User\Desktop\ФОТО Кап ремонт\IMG-20250822-WA0014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9269" y="1852841"/>
            <a:ext cx="7164130" cy="5006943"/>
          </a:xfrm>
          <a:prstGeom prst="rect">
            <a:avLst/>
          </a:prstGeom>
          <a:noFill/>
        </p:spPr>
      </p:pic>
      <p:pic>
        <p:nvPicPr>
          <p:cNvPr id="34" name="Picture 14" descr="C:\Users\User\Desktop\ФОТО Кап ремонт\IMG-20250821-WA0054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09726" y="1871788"/>
            <a:ext cx="7174364" cy="5063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376939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3"/>
          <p:cNvSpPr/>
          <p:nvPr/>
        </p:nvSpPr>
        <p:spPr>
          <a:xfrm>
            <a:off x="2438373" y="119905"/>
            <a:ext cx="442620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Times New Roman"/>
              </a:rPr>
              <a:t>Изменения в законодательстве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224FFE84-F8C6-4F97-8441-C48C77561983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197077" y="0"/>
            <a:ext cx="759960" cy="1379520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548635-AE33-4215-9AAF-2801A556BAEE}"/>
              </a:ext>
            </a:extLst>
          </p:cNvPr>
          <p:cNvSpPr txBox="1"/>
          <p:nvPr/>
        </p:nvSpPr>
        <p:spPr>
          <a:xfrm>
            <a:off x="290652" y="1900625"/>
            <a:ext cx="556788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ИСПОЛНЕНИЕ ПРИКАЗА № 704 ВО ВСЕХ ШКОЛАХ </a:t>
            </a:r>
          </a:p>
          <a:p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СВОЕВРЕМЕННУЮ КОРРЕКТИРОВКУ ОБРАЗОВАТЕЛЬНЫХ ПРОГРАММ</a:t>
            </a:r>
          </a:p>
          <a:p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ИНФОРМАЦИОННО-РАЗЪЯСНИТЕЛЬНУЮ РАБОТУ С ПЕДАГОГАМИ И РУКОВОДИТЕЛЯМИ</a:t>
            </a:r>
          </a:p>
          <a:p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4AFB5-BE5B-440A-953A-DC5D8F612EAD}"/>
              </a:ext>
            </a:extLst>
          </p:cNvPr>
          <p:cNvSpPr txBox="1"/>
          <p:nvPr/>
        </p:nvSpPr>
        <p:spPr>
          <a:xfrm>
            <a:off x="307816" y="3534013"/>
            <a:ext cx="487982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ПРИКАЗ МИНПРОСВЕЩЕНИЯ РОССИИ ОТ 9 ОКТЯБРЯ 2024 Г. № 704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Единое поурочное планирование по предметам непосредственного применения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Нормирование контрольных работ (не более 10% от общего времени на предмет)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федеральных рабочих программ учебных предметов с ГИА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Нормативное закрепление кодификаторов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новых программ по истории и обществознанию: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5-7 классах с 1 сентября 2025 г.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8-9 классах с 1 сентября 2026 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5F545B-1F2C-4391-88F1-9B23B7729D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684" y="1837853"/>
            <a:ext cx="3414781" cy="49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65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D69F9D-A122-421C-B7F9-5A7553F80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t="1942" r="1026" b="80841"/>
          <a:stretch/>
        </p:blipFill>
        <p:spPr>
          <a:xfrm>
            <a:off x="1143000" y="5630360"/>
            <a:ext cx="6826062" cy="1194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5877F-FC95-4AA5-9D8A-7F09F9C7416A}"/>
              </a:ext>
            </a:extLst>
          </p:cNvPr>
          <p:cNvSpPr txBox="1"/>
          <p:nvPr/>
        </p:nvSpPr>
        <p:spPr>
          <a:xfrm>
            <a:off x="0" y="33078"/>
            <a:ext cx="921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образовательных организаций Апанасенковского муниципального округа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18CF99-F5FF-4DF8-B1AF-E96DAE17A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33189" r="17101" b="50000"/>
          <a:stretch/>
        </p:blipFill>
        <p:spPr>
          <a:xfrm>
            <a:off x="404139" y="4543429"/>
            <a:ext cx="8329140" cy="107812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F4BA18-1FDE-4A4A-A6F7-3A2C55B24A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B24167-9ED6-44D4-8D8C-1E2604E9A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t="20890" r="14438" b="60098"/>
          <a:stretch/>
        </p:blipFill>
        <p:spPr>
          <a:xfrm>
            <a:off x="410703" y="1558942"/>
            <a:ext cx="8322576" cy="1144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29ECC-8181-47D9-904E-540A4D780B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b="66402"/>
          <a:stretch/>
        </p:blipFill>
        <p:spPr>
          <a:xfrm>
            <a:off x="267442" y="2703890"/>
            <a:ext cx="8609098" cy="1839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885AD9-C66A-4198-9105-7A0A2C682C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" r="2026" b="80021"/>
          <a:stretch/>
        </p:blipFill>
        <p:spPr>
          <a:xfrm>
            <a:off x="137171" y="438933"/>
            <a:ext cx="8869641" cy="10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05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3"/>
          <p:cNvSpPr/>
          <p:nvPr/>
        </p:nvSpPr>
        <p:spPr>
          <a:xfrm>
            <a:off x="2483640" y="237600"/>
            <a:ext cx="4426200" cy="15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Задачи на 2025/2026 учебный год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224FFE84-F8C6-4F97-8441-C48C77561983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197077" y="0"/>
            <a:ext cx="759960" cy="1379520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85F83-7591-4CBE-8FEA-F9456DA165AF}"/>
              </a:ext>
            </a:extLst>
          </p:cNvPr>
          <p:cNvSpPr txBox="1"/>
          <p:nvPr/>
        </p:nvSpPr>
        <p:spPr>
          <a:xfrm>
            <a:off x="546633" y="1958773"/>
            <a:ext cx="803042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Цифровизация: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цифровых технологий в образовательные и рабочие процессы для повышения их эффективности.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Дополнительное образование: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спектра дополнительных образовательных услуг и повышение эффективности системы дополнительного образования для детей и их родителей.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Профориентация: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целенаправленной профориентационной работы с обучающимися для их профессионального самоопределения.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Кадровое развитие: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Оптимизация работы с педагогическими кадрами и внедрение системы наставничества.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Информационная открытость: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открытости системы образования, включая ведение официальных страниц в социальных сетях.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Качество образования: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Внутренний мониторинг условий для обеспечения соответствия образовательной организации аккредитационным показателям.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3"/>
          <p:cNvSpPr/>
          <p:nvPr/>
        </p:nvSpPr>
        <p:spPr>
          <a:xfrm>
            <a:off x="2483640" y="237600"/>
            <a:ext cx="4426200" cy="15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Задачи на 2025/2026 учебный год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224FFE84-F8C6-4F97-8441-C48C77561983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197077" y="0"/>
            <a:ext cx="759960" cy="1379520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85F83-7591-4CBE-8FEA-F9456DA165AF}"/>
              </a:ext>
            </a:extLst>
          </p:cNvPr>
          <p:cNvSpPr txBox="1"/>
          <p:nvPr/>
        </p:nvSpPr>
        <p:spPr>
          <a:xfrm>
            <a:off x="546633" y="1958773"/>
            <a:ext cx="80304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Антитеррористическая безопасность: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Усиление мер по обеспечению антитеррористической защищенности образовательных организаций.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Общий контекст развития: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Соответствие федеральным целям: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муниципальных стратегий согласованы с общей целью государственной политики в области образования — обеспечение доступности качественного образования, соответствующего современным потребностям общества и экономики.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Продленная до 2030 года госпрограмма: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Действующая государственная программа «Развитие образования» была продлена до 2030 года, что задает долгосрочные ориентиры для всех уровней образовательной системы, включая муниципальный.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личности: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цель образования — формирование социально и профессионально компетентной личности, способной к творчеству и самоопределению в условиях меняющегося мира.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6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965138" y="1901519"/>
            <a:ext cx="3213726" cy="391080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lang="ru-RU" sz="16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ru-RU" sz="16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В школьном этапе ВОШ приняли участие 1285 обучающихся 4-11 классов. </a:t>
            </a:r>
            <a:br>
              <a:rPr lang="ru-RU" sz="16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Победителями и призерами  стали 710 обучающихся.</a:t>
            </a:r>
            <a:br>
              <a:rPr sz="1600" dirty="0"/>
            </a:br>
            <a:r>
              <a:rPr lang="ru-RU" sz="16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В муниципальном этапе ВОШ приняли участие 336 обучающийся 7-11 классов. </a:t>
            </a:r>
            <a:br>
              <a:rPr lang="ru-RU" sz="16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Победителями и призерами из них стали 158  обучающихся.</a:t>
            </a:r>
            <a:br>
              <a:rPr sz="1600" dirty="0"/>
            </a:br>
            <a:r>
              <a:rPr lang="ru-RU" sz="1600" b="1" i="1" strike="noStrike" spc="-1" dirty="0">
                <a:solidFill>
                  <a:srgbClr val="943735"/>
                </a:solidFill>
                <a:latin typeface="Times New Roman"/>
                <a:ea typeface="Times New Roman"/>
              </a:rPr>
              <a:t>В региональный этап олимпиады приняли участие 34 обучающихся 9-11 классов. </a:t>
            </a:r>
            <a:br>
              <a:rPr sz="1600" dirty="0"/>
            </a:br>
            <a:r>
              <a:rPr lang="ru-RU" sz="16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4 человека  вошли в число победителей и призеров 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Рисунок 3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94560" cy="1550880"/>
          </a:xfrm>
          <a:prstGeom prst="rect">
            <a:avLst/>
          </a:prstGeom>
          <a:ln w="0">
            <a:noFill/>
          </a:ln>
        </p:spPr>
      </p:pic>
      <p:sp>
        <p:nvSpPr>
          <p:cNvPr id="104" name="TextBox 5"/>
          <p:cNvSpPr/>
          <p:nvPr/>
        </p:nvSpPr>
        <p:spPr>
          <a:xfrm>
            <a:off x="2294280" y="165960"/>
            <a:ext cx="5085360" cy="15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Всероссийская олимпиада школьников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Image 1"/>
          <p:cNvPicPr/>
          <p:nvPr/>
        </p:nvPicPr>
        <p:blipFill>
          <a:blip r:embed="rId3" cstate="print"/>
          <a:stretch/>
        </p:blipFill>
        <p:spPr>
          <a:xfrm>
            <a:off x="8203680" y="0"/>
            <a:ext cx="759960" cy="14119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B9150E-D8C6-4C72-8D0C-94C7DEA24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" y="1901519"/>
            <a:ext cx="2845043" cy="1946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6DC295-58CD-42C8-9E5F-AE4DABC1E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" y="4745836"/>
            <a:ext cx="2845043" cy="19462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E0F5CC-5158-4F21-8F3B-BCCD41644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93" y="1901519"/>
            <a:ext cx="2725020" cy="19462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5ACBC7-1834-4755-920A-8DE662EA1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84" y="4745836"/>
            <a:ext cx="2725020" cy="19462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Box 3"/>
          <p:cNvSpPr/>
          <p:nvPr/>
        </p:nvSpPr>
        <p:spPr>
          <a:xfrm>
            <a:off x="1683658" y="228741"/>
            <a:ext cx="597600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Приоритетные направления </a:t>
            </a:r>
          </a:p>
          <a:p>
            <a:pPr algn="ctr" defTabSz="914040">
              <a:lnSpc>
                <a:spcPct val="100000"/>
              </a:lnSpc>
            </a:pPr>
            <a:r>
              <a:rPr lang="ru-RU" sz="2400" b="1" spc="-1" dirty="0">
                <a:solidFill>
                  <a:srgbClr val="C00000"/>
                </a:solidFill>
                <a:latin typeface="Times New Roman"/>
                <a:ea typeface="Times New Roman"/>
              </a:rPr>
              <a:t>деятельности в 2025/2026 уч. году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FADAD6CC-1530-4390-9AAA-F2383EA29844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275680" y="49320"/>
            <a:ext cx="759960" cy="1379520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CF5FC-CEEC-47A9-B911-2DCED8E9FDE2}"/>
              </a:ext>
            </a:extLst>
          </p:cNvPr>
          <p:cNvSpPr txBox="1"/>
          <p:nvPr/>
        </p:nvSpPr>
        <p:spPr>
          <a:xfrm>
            <a:off x="520715" y="1904081"/>
            <a:ext cx="8514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математического и естественно-научного образования общего образования, корректировка программы развития образовательных организаций, которые реализуют углубленные программы предметы естественно-научного цикла.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9494C-2FAA-40ED-B252-454BF1D199C0}"/>
              </a:ext>
            </a:extLst>
          </p:cNvPr>
          <p:cNvSpPr txBox="1"/>
          <p:nvPr/>
        </p:nvSpPr>
        <p:spPr>
          <a:xfrm>
            <a:off x="552402" y="2550412"/>
            <a:ext cx="8356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 с территориальными органами МВД России в части оперативного направления информации об иностранных гражданах и лицах без гражданства,</a:t>
            </a:r>
            <a:endParaRPr lang="ru-RU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9AE6B-CE9B-4524-96F6-ED7E128BFCAB}"/>
              </a:ext>
            </a:extLst>
          </p:cNvPr>
          <p:cNvSpPr txBox="1"/>
          <p:nvPr/>
        </p:nvSpPr>
        <p:spPr>
          <a:xfrm>
            <a:off x="434566" y="3023050"/>
            <a:ext cx="8474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Межведомственного комплексного плана мероприятий по развитию инклюзивного общего и дополнительного образования, детского отдыха, созданию специальных условий для обучающихся с инвалидностью, с ограниченными возможностями здоровья на долгосрочный период (до 2030 года).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FC298-F331-4BFD-95B7-66B6D3C7AA15}"/>
              </a:ext>
            </a:extLst>
          </p:cNvPr>
          <p:cNvSpPr txBox="1"/>
          <p:nvPr/>
        </p:nvSpPr>
        <p:spPr>
          <a:xfrm>
            <a:off x="441426" y="3712743"/>
            <a:ext cx="8514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-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 Единой модели профориентации «Билет в будущее» в рамках федерального проекта «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Профессионалитет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национального проекта «Молодёжь и дети» в 2025 году в соответствии с перечнем приоритетных начальных групп профориентационных занятий и минимальными значениями количества профориентационных мероприятий, </a:t>
            </a:r>
            <a:endParaRPr lang="ru-RU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7ADB5-9DDD-43C6-97ED-6E8014BBA41F}"/>
              </a:ext>
            </a:extLst>
          </p:cNvPr>
          <p:cNvSpPr txBox="1"/>
          <p:nvPr/>
        </p:nvSpPr>
        <p:spPr>
          <a:xfrm>
            <a:off x="402880" y="4575753"/>
            <a:ext cx="8474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проведение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профориентационной работы по вовлечению обучающихся 6-11 классов в профориентационные мероприятия через различные формы и методы работы, в том числе с участием работодателей.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91F19-696D-4660-AD45-4099897D8BEA}"/>
              </a:ext>
            </a:extLst>
          </p:cNvPr>
          <p:cNvSpPr txBox="1"/>
          <p:nvPr/>
        </p:nvSpPr>
        <p:spPr>
          <a:xfrm>
            <a:off x="441425" y="5069431"/>
            <a:ext cx="8467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активизировать работу по привлечению детей и молодежи к участию во Всероссийских конкурсах «Большая перемена» и «Большие вызовы».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CE69B-9485-481E-9B0E-422F6308C290}"/>
              </a:ext>
            </a:extLst>
          </p:cNvPr>
          <p:cNvSpPr txBox="1"/>
          <p:nvPr/>
        </p:nvSpPr>
        <p:spPr>
          <a:xfrm>
            <a:off x="552403" y="5563109"/>
            <a:ext cx="8324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организация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работы с обучающимися, в том числе контроль устранения образовательных дефицитов, выявленных у обучающихся при проведении оценочных процедур, оптимизацию выбора и содержания учебных курсов из части учебного плана, формируемого участниками образовательных отношений, поурочного планирования учебных предметов, планов психолого-педагогической и социальной помощи детям, испытывающим трудности в освоении основных общеобразовательных программ, корректировку используемых учителями педагогически обоснованных форм, методов, средств обучения  и воспитания.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Box 3"/>
          <p:cNvSpPr/>
          <p:nvPr/>
        </p:nvSpPr>
        <p:spPr>
          <a:xfrm>
            <a:off x="1403640" y="49320"/>
            <a:ext cx="597600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Приоритетные направления </a:t>
            </a:r>
          </a:p>
          <a:p>
            <a:pPr algn="ctr" defTabSz="91404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Деятельности в 2005/2026 уч. году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" name="Рисунок 4"/>
          <p:cNvPicPr/>
          <p:nvPr/>
        </p:nvPicPr>
        <p:blipFill>
          <a:blip r:embed="rId3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FADAD6CC-1530-4390-9AAA-F2383EA29844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8275680" y="49320"/>
            <a:ext cx="759960" cy="1379520"/>
          </a:xfrm>
          <a:prstGeom prst="rect">
            <a:avLst/>
          </a:prstGeom>
          <a:ln w="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4ACA39-1E8C-4069-8734-F4F501FEBB24}"/>
              </a:ext>
            </a:extLst>
          </p:cNvPr>
          <p:cNvSpPr txBox="1"/>
          <p:nvPr/>
        </p:nvSpPr>
        <p:spPr>
          <a:xfrm>
            <a:off x="334978" y="1872486"/>
            <a:ext cx="870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принять меры, направленные на создание условий для привлечения молодых педагогов в образовательные организации, повсеместного внедрения программ стажировок, наставничества с целью использования педагогического потенциала опытных учителей для закрепления молодых специалистов в образовательных организациях, мотивирование выпускников на получение педагогических специальностей, усиление адресной поддержки наиболее успешных педагогов.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343DFD-7994-4698-89E0-A250620F4A45}"/>
              </a:ext>
            </a:extLst>
          </p:cNvPr>
          <p:cNvSpPr txBox="1"/>
          <p:nvPr/>
        </p:nvSpPr>
        <p:spPr>
          <a:xfrm>
            <a:off x="403020" y="2783662"/>
            <a:ext cx="85645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а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ктивизировать работу в информационном поле с целью ознакомления родителей со службами, имеющимися в крае, которые оказывают различную помощь и поддержку в кризисной жизненной ситуации, в том числе и о работе «Телефонов доверия».</a:t>
            </a:r>
          </a:p>
          <a:p>
            <a:pPr indent="3510280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B5C029-E37B-4887-8307-91C242567399}"/>
              </a:ext>
            </a:extLst>
          </p:cNvPr>
          <p:cNvSpPr txBox="1"/>
          <p:nvPr/>
        </p:nvSpPr>
        <p:spPr>
          <a:xfrm>
            <a:off x="334978" y="3464005"/>
            <a:ext cx="8632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проводить ежемесячные родительские собрания в очном формате с привлечением специалистов профилактики по вопросам безопасности обучающихся, предупреждения новых социально негативных явлений в детско-подростковой среде.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F96735-29C0-4396-8FE7-904AC40BE4B2}"/>
              </a:ext>
            </a:extLst>
          </p:cNvPr>
          <p:cNvSpPr txBox="1"/>
          <p:nvPr/>
        </p:nvSpPr>
        <p:spPr>
          <a:xfrm>
            <a:off x="403020" y="4110336"/>
            <a:ext cx="840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0"/>
              </a:spcAft>
              <a:buFontTx/>
              <a:buChar char="-"/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апланировать посещение краеведческих, исторических, школьных музеев, иных научно-просветительских учреждений, занимающихся краеведением и историей региона при реализации занятий по курсу «История нашего края».</a:t>
            </a:r>
          </a:p>
          <a:p>
            <a:pPr marL="171450" indent="-171450" algn="just">
              <a:spcAft>
                <a:spcPts val="0"/>
              </a:spcAft>
              <a:buFontTx/>
              <a:buChar char="-"/>
            </a:pPr>
            <a:endParaRPr lang="ru-RU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1ED227B-4AD1-4012-BBAB-D0D4DF54B83A}"/>
              </a:ext>
            </a:extLst>
          </p:cNvPr>
          <p:cNvSpPr/>
          <p:nvPr/>
        </p:nvSpPr>
        <p:spPr>
          <a:xfrm>
            <a:off x="334978" y="4790679"/>
            <a:ext cx="8537418" cy="24376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 defTabSz="914040">
              <a:lnSpc>
                <a:spcPct val="100000"/>
              </a:lnSpc>
              <a:spcBef>
                <a:spcPts val="139"/>
              </a:spcBef>
              <a:buFontTx/>
              <a:buChar char="-"/>
              <a:tabLst>
                <a:tab pos="4689000" algn="l"/>
              </a:tabLst>
            </a:pPr>
            <a:r>
              <a:rPr lang="ru-RU" sz="1200" b="1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усиление военно-патриотической составляющей в рамках реализуемых проектов и программ;</a:t>
            </a:r>
          </a:p>
          <a:p>
            <a:pPr marL="171450" indent="-171450" algn="just" defTabSz="914040">
              <a:lnSpc>
                <a:spcPct val="100000"/>
              </a:lnSpc>
              <a:spcBef>
                <a:spcPts val="139"/>
              </a:spcBef>
              <a:buFontTx/>
              <a:buChar char="-"/>
              <a:tabLst>
                <a:tab pos="468900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 defTabSz="914040">
              <a:lnSpc>
                <a:spcPct val="100000"/>
              </a:lnSpc>
              <a:spcBef>
                <a:spcPts val="139"/>
              </a:spcBef>
              <a:buFontTx/>
              <a:buChar char="-"/>
              <a:tabLst>
                <a:tab pos="4689000" algn="l"/>
              </a:tabLst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организация взаимодействия семьи и образовательного учреждения в решении проблем воспитания подрастающего поколения;</a:t>
            </a:r>
          </a:p>
          <a:p>
            <a:pPr marL="171450" indent="-171450" algn="just" defTabSz="914040">
              <a:lnSpc>
                <a:spcPct val="100000"/>
              </a:lnSpc>
              <a:spcBef>
                <a:spcPts val="139"/>
              </a:spcBef>
              <a:buFontTx/>
              <a:buChar char="-"/>
              <a:tabLst>
                <a:tab pos="468900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 defTabSz="914040">
              <a:lnSpc>
                <a:spcPct val="100000"/>
              </a:lnSpc>
              <a:buFontTx/>
              <a:buChar char="-"/>
              <a:tabLst>
                <a:tab pos="4689000" algn="l"/>
              </a:tabLst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обеспечение вариативности, качества и доступности дополнительного образования;</a:t>
            </a:r>
          </a:p>
          <a:p>
            <a:pPr marL="171450" indent="-171450" algn="just" defTabSz="914040">
              <a:lnSpc>
                <a:spcPct val="100000"/>
              </a:lnSpc>
              <a:buFontTx/>
              <a:buChar char="-"/>
              <a:tabLst>
                <a:tab pos="468900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040">
              <a:lnSpc>
                <a:spcPct val="100000"/>
              </a:lnSpc>
              <a:tabLst>
                <a:tab pos="4689000" algn="l"/>
              </a:tabLst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формирование эффективной системы выявления, поддержки и развития способностей и талантов у детей и молодёжи     через конкурсные мероприятия.</a:t>
            </a:r>
            <a:endParaRPr lang="ru-RU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43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Рисунок 4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925F79CE-F704-4CB8-B754-91FD3BA924C5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162787" y="78480"/>
            <a:ext cx="759960" cy="1379520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F9BD8E-DD51-4DF3-942E-96228BA3D77E}"/>
              </a:ext>
            </a:extLst>
          </p:cNvPr>
          <p:cNvSpPr txBox="1"/>
          <p:nvPr/>
        </p:nvSpPr>
        <p:spPr>
          <a:xfrm>
            <a:off x="1025320" y="1868407"/>
            <a:ext cx="7093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«Важно помнить, что профессия учителя,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— главная на Земле» (С.С. Кравцов)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360A7BE-0677-41E6-94AF-E1777152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60" y="2943847"/>
            <a:ext cx="5129643" cy="38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1"/>
          <p:cNvSpPr/>
          <p:nvPr/>
        </p:nvSpPr>
        <p:spPr>
          <a:xfrm>
            <a:off x="1523880" y="457200"/>
            <a:ext cx="57142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chemeClr val="lt1"/>
                </a:solidFill>
                <a:latin typeface="Calibri"/>
              </a:rPr>
              <a:t> ЕГЭ-2024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Box 10"/>
          <p:cNvSpPr/>
          <p:nvPr/>
        </p:nvSpPr>
        <p:spPr>
          <a:xfrm>
            <a:off x="19080" y="518760"/>
            <a:ext cx="83811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	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Box 12"/>
          <p:cNvSpPr/>
          <p:nvPr/>
        </p:nvSpPr>
        <p:spPr>
          <a:xfrm>
            <a:off x="1238400" y="457200"/>
            <a:ext cx="729540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Результаты </a:t>
            </a:r>
            <a:r>
              <a:rPr lang="ru-RU" sz="2800" b="1" u="sng" strike="noStrike" spc="-1">
                <a:solidFill>
                  <a:srgbClr val="C00000"/>
                </a:solidFill>
                <a:uFillTx/>
                <a:latin typeface="Times New Roman"/>
              </a:rPr>
              <a:t>единого</a:t>
            </a: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 государственного экзамена в 2025 году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9" name="Таблица 1"/>
          <p:cNvGraphicFramePr/>
          <p:nvPr>
            <p:extLst>
              <p:ext uri="{D42A27DB-BD31-4B8C-83A1-F6EECF244321}">
                <p14:modId xmlns:p14="http://schemas.microsoft.com/office/powerpoint/2010/main" val="1523128307"/>
              </p:ext>
            </p:extLst>
          </p:nvPr>
        </p:nvGraphicFramePr>
        <p:xfrm>
          <a:off x="0" y="1792080"/>
          <a:ext cx="4931280" cy="5084646"/>
        </p:xfrm>
        <a:graphic>
          <a:graphicData uri="http://schemas.openxmlformats.org/drawingml/2006/table">
            <a:tbl>
              <a:tblPr/>
              <a:tblGrid>
                <a:gridCol w="52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59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№ п/п/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Предмет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Средний балл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Кол-во участников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48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Русский язык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60,91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109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04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Математика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 (базовый уровень)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4,00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61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1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Математика 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(профильный уровень)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 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FF0000"/>
                          </a:solidFill>
                          <a:latin typeface="Times New Roman"/>
                        </a:rPr>
                        <a:t>64,73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 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48 чел.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88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Литература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53,50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2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56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Английский язык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38,86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7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0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6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География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95,00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0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7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Биология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67,12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17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9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8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Химия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64,88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8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1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9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Физика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60,38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13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7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10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Обществознание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56,68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44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68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11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История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61,19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17 чел.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1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12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Информатика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50,83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18 чел.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10" name="Рисунок 9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18600" cy="1330200"/>
          </a:xfrm>
          <a:prstGeom prst="rect">
            <a:avLst/>
          </a:prstGeom>
          <a:ln w="0">
            <a:noFill/>
          </a:ln>
        </p:spPr>
      </p:pic>
      <p:sp>
        <p:nvSpPr>
          <p:cNvPr id="111" name="TextBox 7"/>
          <p:cNvSpPr/>
          <p:nvPr/>
        </p:nvSpPr>
        <p:spPr>
          <a:xfrm>
            <a:off x="395640" y="1445760"/>
            <a:ext cx="84963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800" b="1" strike="noStrike" spc="-1">
                <a:solidFill>
                  <a:srgbClr val="1119AF"/>
                </a:solidFill>
                <a:latin typeface="Times New Roman"/>
              </a:rPr>
              <a:t>      </a:t>
            </a:r>
            <a:r>
              <a:rPr lang="ru-RU" sz="1800" b="1" i="1" strike="noStrike" spc="-1">
                <a:solidFill>
                  <a:srgbClr val="1119AF"/>
                </a:solidFill>
                <a:latin typeface="Times New Roman"/>
              </a:rPr>
              <a:t>Средний тестовый балл в районе                          С</a:t>
            </a:r>
            <a:r>
              <a:rPr lang="ru-RU" sz="1800" b="1" i="1" strike="noStrike" spc="-1">
                <a:solidFill>
                  <a:srgbClr val="1119AF"/>
                </a:solidFill>
                <a:latin typeface="Times New Roman"/>
                <a:ea typeface="Times New Roman"/>
              </a:rPr>
              <a:t>редний тестовый балл в РФ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Box 13"/>
          <p:cNvSpPr/>
          <p:nvPr/>
        </p:nvSpPr>
        <p:spPr>
          <a:xfrm>
            <a:off x="5004000" y="2330280"/>
            <a:ext cx="4031640" cy="43689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Русский язык -  60,7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Математика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(профильный  уровень) – 62,0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Литература – 61,9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Английский язык – 64,1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География – 54,8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Биология – 54,5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Химия – 58,1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Физика – 61,7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Обществознание – 53,6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История – 55,8 </a:t>
            </a: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Информатика - 55,9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Image 1"/>
          <p:cNvPicPr/>
          <p:nvPr/>
        </p:nvPicPr>
        <p:blipFill>
          <a:blip r:embed="rId3" cstate="print"/>
          <a:stretch/>
        </p:blipFill>
        <p:spPr>
          <a:xfrm>
            <a:off x="8221320" y="65880"/>
            <a:ext cx="75996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 11"/>
          <p:cNvSpPr/>
          <p:nvPr/>
        </p:nvSpPr>
        <p:spPr>
          <a:xfrm>
            <a:off x="1523880" y="1295280"/>
            <a:ext cx="57142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chemeClr val="lt1"/>
                </a:solidFill>
                <a:latin typeface="Calibri"/>
              </a:rPr>
              <a:t> 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Box 10"/>
          <p:cNvSpPr/>
          <p:nvPr/>
        </p:nvSpPr>
        <p:spPr>
          <a:xfrm>
            <a:off x="152280" y="2514600"/>
            <a:ext cx="83811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	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12"/>
          <p:cNvSpPr/>
          <p:nvPr/>
        </p:nvSpPr>
        <p:spPr>
          <a:xfrm>
            <a:off x="380880" y="1981080"/>
            <a:ext cx="5601600" cy="4245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12</a:t>
            </a:r>
            <a:r>
              <a:rPr lang="ru-RU" sz="18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выпускников получили аттестаты о среднем общем образовании с отличием красного цвета и награждены медалью Российской Федерации «За особые успехи в учении» </a:t>
            </a:r>
            <a:r>
              <a:rPr lang="en-US" sz="18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I</a:t>
            </a:r>
            <a:r>
              <a:rPr lang="ru-RU" sz="18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степени.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16</a:t>
            </a:r>
            <a:r>
              <a:rPr lang="ru-RU" sz="18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выпускников получили аттестаты о среднем общем образовании с отличием сине-голубого цвета и награждены медалью Российской Федерации «За особые успехи в учении» </a:t>
            </a:r>
            <a:r>
              <a:rPr lang="en-US" sz="18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II</a:t>
            </a:r>
            <a:r>
              <a:rPr lang="ru-RU" sz="18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степени.</a:t>
            </a: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i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21 выпускник награжден золотой медалью Ставропольского края «За особые успехи в обучении» </a:t>
            </a: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040">
              <a:lnSpc>
                <a:spcPct val="100000"/>
              </a:lnSpc>
              <a:tabLst>
                <a:tab pos="0" algn="l"/>
              </a:tabLst>
            </a:pPr>
            <a:r>
              <a:rPr lang="ru-RU" sz="1800" b="1" i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 11 выпускников – серебряной медалью Ставропольского края «За особые успехи в обучении».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9"/>
          <p:cNvSpPr/>
          <p:nvPr/>
        </p:nvSpPr>
        <p:spPr>
          <a:xfrm>
            <a:off x="2278800" y="536040"/>
            <a:ext cx="4585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040">
              <a:lnSpc>
                <a:spcPct val="100000"/>
              </a:lnSpc>
            </a:pPr>
            <a:r>
              <a:rPr lang="ru-RU" sz="1800" b="1" strike="noStrike" spc="-1">
                <a:solidFill>
                  <a:schemeClr val="lt1"/>
                </a:solidFill>
                <a:latin typeface="Calibri"/>
              </a:rPr>
              <a:t>Медалисты-2023Медалисты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3"/>
          <p:cNvSpPr/>
          <p:nvPr/>
        </p:nvSpPr>
        <p:spPr>
          <a:xfrm>
            <a:off x="2438280" y="465120"/>
            <a:ext cx="4426200" cy="10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Медалисты -2025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Рисунок 15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94560" cy="155088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3"/>
          <p:cNvPicPr/>
          <p:nvPr/>
        </p:nvPicPr>
        <p:blipFill>
          <a:blip r:embed="rId3" cstate="print"/>
          <a:stretch/>
        </p:blipFill>
        <p:spPr>
          <a:xfrm>
            <a:off x="5983200" y="1749960"/>
            <a:ext cx="3388680" cy="190692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6"/>
          <p:cNvPicPr/>
          <p:nvPr/>
        </p:nvPicPr>
        <p:blipFill>
          <a:blip r:embed="rId4" cstate="print"/>
          <a:stretch/>
        </p:blipFill>
        <p:spPr>
          <a:xfrm>
            <a:off x="6211800" y="3523680"/>
            <a:ext cx="2907720" cy="2841840"/>
          </a:xfrm>
          <a:prstGeom prst="rect">
            <a:avLst/>
          </a:prstGeom>
          <a:ln w="0">
            <a:noFill/>
          </a:ln>
        </p:spPr>
      </p:pic>
      <p:pic>
        <p:nvPicPr>
          <p:cNvPr id="122" name="Image 1"/>
          <p:cNvPicPr/>
          <p:nvPr/>
        </p:nvPicPr>
        <p:blipFill>
          <a:blip r:embed="rId5" cstate="print"/>
          <a:stretch/>
        </p:blipFill>
        <p:spPr>
          <a:xfrm>
            <a:off x="8222400" y="62280"/>
            <a:ext cx="75996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 11"/>
          <p:cNvSpPr/>
          <p:nvPr/>
        </p:nvSpPr>
        <p:spPr>
          <a:xfrm>
            <a:off x="1523880" y="457200"/>
            <a:ext cx="57142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>
                <a:solidFill>
                  <a:schemeClr val="lt1"/>
                </a:solidFill>
                <a:latin typeface="Calibri"/>
              </a:rPr>
              <a:t> ЕГЭ-2024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10"/>
          <p:cNvSpPr/>
          <p:nvPr/>
        </p:nvSpPr>
        <p:spPr>
          <a:xfrm>
            <a:off x="19080" y="518760"/>
            <a:ext cx="83811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04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	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12"/>
          <p:cNvSpPr/>
          <p:nvPr/>
        </p:nvSpPr>
        <p:spPr>
          <a:xfrm>
            <a:off x="990720" y="457200"/>
            <a:ext cx="754308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Результаты </a:t>
            </a:r>
            <a:r>
              <a:rPr lang="ru-RU" sz="2800" b="1" u="sng" strike="noStrike" spc="-1">
                <a:solidFill>
                  <a:srgbClr val="C00000"/>
                </a:solidFill>
                <a:uFillTx/>
                <a:latin typeface="Times New Roman"/>
              </a:rPr>
              <a:t>основного</a:t>
            </a: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 государственного экзамена в 2025 году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26" name="Таблица 2"/>
          <p:cNvGraphicFramePr/>
          <p:nvPr/>
        </p:nvGraphicFramePr>
        <p:xfrm>
          <a:off x="19080" y="1447920"/>
          <a:ext cx="9124560" cy="5409720"/>
        </p:xfrm>
        <a:graphic>
          <a:graphicData uri="http://schemas.openxmlformats.org/drawingml/2006/table">
            <a:tbl>
              <a:tblPr/>
              <a:tblGrid>
                <a:gridCol w="104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5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780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№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п/п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Предмет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Средний балл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Кол-во участников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1 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Русский язык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  <a:ea typeface="Calibri"/>
                        </a:rPr>
                        <a:t>3,70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260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Математика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3,53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260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3 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Литература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3,60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5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4 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Английский язык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4,50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4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5 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География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3,81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127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6 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Биология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3,90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102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7 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Химия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4,09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11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8 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Физика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3,94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18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9 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Обществознание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3,41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143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10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История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4,17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6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47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11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Информатика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3,59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104 чел.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27" name="Рисунок 6"/>
          <p:cNvPicPr/>
          <p:nvPr/>
        </p:nvPicPr>
        <p:blipFill>
          <a:blip r:embed="rId2" cstate="print"/>
          <a:stretch/>
        </p:blipFill>
        <p:spPr>
          <a:xfrm>
            <a:off x="0" y="-9000"/>
            <a:ext cx="1218600" cy="1456200"/>
          </a:xfrm>
          <a:prstGeom prst="rect">
            <a:avLst/>
          </a:prstGeom>
          <a:ln w="0">
            <a:noFill/>
          </a:ln>
        </p:spPr>
      </p:pic>
      <p:pic>
        <p:nvPicPr>
          <p:cNvPr id="128" name="Image 1"/>
          <p:cNvPicPr/>
          <p:nvPr/>
        </p:nvPicPr>
        <p:blipFill>
          <a:blip r:embed="rId3" cstate="print"/>
          <a:stretch/>
        </p:blipFill>
        <p:spPr>
          <a:xfrm>
            <a:off x="8221320" y="29160"/>
            <a:ext cx="75996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2"/>
          <p:cNvSpPr/>
          <p:nvPr/>
        </p:nvSpPr>
        <p:spPr>
          <a:xfrm>
            <a:off x="1815749" y="1926599"/>
            <a:ext cx="6948811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600" b="1" strike="noStrike" spc="-1" dirty="0">
                <a:solidFill>
                  <a:schemeClr val="dk2"/>
                </a:solidFill>
                <a:latin typeface="Times New Roman"/>
                <a:ea typeface="Calibri"/>
              </a:rPr>
              <a:t>В </a:t>
            </a:r>
            <a:r>
              <a:rPr lang="ru-RU" sz="1600" b="1" strike="noStrike" spc="-1" dirty="0" err="1">
                <a:solidFill>
                  <a:schemeClr val="dk2"/>
                </a:solidFill>
                <a:latin typeface="Times New Roman"/>
                <a:ea typeface="Calibri"/>
              </a:rPr>
              <a:t>Апанасенковском</a:t>
            </a:r>
            <a:r>
              <a:rPr lang="ru-RU" sz="1600" b="1" strike="noStrike" spc="-1" dirty="0">
                <a:solidFill>
                  <a:schemeClr val="dk2"/>
                </a:solidFill>
                <a:latin typeface="Times New Roman"/>
                <a:ea typeface="Calibri"/>
              </a:rPr>
              <a:t> муниципальном округе с 2019 по 2024 годы созданы и функционируют 11 Центров образования «Точка роста»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3"/>
          <p:cNvSpPr/>
          <p:nvPr/>
        </p:nvSpPr>
        <p:spPr>
          <a:xfrm>
            <a:off x="2358720" y="109080"/>
            <a:ext cx="4300920" cy="15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Times New Roman"/>
              </a:rPr>
              <a:t>Центры образования «ТОЧКА РОСТА»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Рисунок 4"/>
          <p:cNvPicPr/>
          <p:nvPr/>
        </p:nvPicPr>
        <p:blipFill>
          <a:blip r:embed="rId3" cstate="print"/>
          <a:stretch/>
        </p:blipFill>
        <p:spPr>
          <a:xfrm>
            <a:off x="0" y="-9000"/>
            <a:ext cx="1330920" cy="1550880"/>
          </a:xfrm>
          <a:prstGeom prst="rect">
            <a:avLst/>
          </a:prstGeom>
          <a:ln w="0">
            <a:noFill/>
          </a:ln>
        </p:spPr>
      </p:pic>
      <p:sp>
        <p:nvSpPr>
          <p:cNvPr id="132" name="TextBox 24"/>
          <p:cNvSpPr/>
          <p:nvPr/>
        </p:nvSpPr>
        <p:spPr>
          <a:xfrm>
            <a:off x="2040480" y="5634360"/>
            <a:ext cx="458460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C00000"/>
                </a:solidFill>
                <a:latin typeface="Times New Roman"/>
              </a:rPr>
              <a:t>Численность обучающихся, охваченных «Точка роста» в округе в 2024 году достигло показателя 2055 челове</a:t>
            </a: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</a:rPr>
              <a:t>к</a:t>
            </a:r>
            <a:endParaRPr lang="ru-RU" sz="1600" b="1" strike="noStrike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33" name="Рисунок 5"/>
          <p:cNvPicPr/>
          <p:nvPr/>
        </p:nvPicPr>
        <p:blipFill>
          <a:blip r:embed="rId4" cstate="print"/>
          <a:stretch/>
        </p:blipFill>
        <p:spPr>
          <a:xfrm>
            <a:off x="118440" y="2274570"/>
            <a:ext cx="1683000" cy="170451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7"/>
          <p:cNvPicPr/>
          <p:nvPr/>
        </p:nvPicPr>
        <p:blipFill>
          <a:blip r:embed="rId5" cstate="print"/>
          <a:stretch/>
        </p:blipFill>
        <p:spPr>
          <a:xfrm>
            <a:off x="2126699" y="4240800"/>
            <a:ext cx="2327761" cy="126288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9"/>
          <p:cNvPicPr/>
          <p:nvPr/>
        </p:nvPicPr>
        <p:blipFill>
          <a:blip r:embed="rId6" cstate="print"/>
          <a:stretch/>
        </p:blipFill>
        <p:spPr>
          <a:xfrm>
            <a:off x="4743360" y="2684880"/>
            <a:ext cx="1881720" cy="132552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13"/>
          <p:cNvPicPr/>
          <p:nvPr/>
        </p:nvPicPr>
        <p:blipFill>
          <a:blip r:embed="rId7" cstate="print"/>
          <a:stretch/>
        </p:blipFill>
        <p:spPr>
          <a:xfrm>
            <a:off x="4739760" y="4185360"/>
            <a:ext cx="1881720" cy="131832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15"/>
          <p:cNvPicPr/>
          <p:nvPr/>
        </p:nvPicPr>
        <p:blipFill>
          <a:blip r:embed="rId8" cstate="print"/>
          <a:stretch/>
        </p:blipFill>
        <p:spPr>
          <a:xfrm>
            <a:off x="6882840" y="2684880"/>
            <a:ext cx="1881720" cy="129420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17"/>
          <p:cNvPicPr/>
          <p:nvPr/>
        </p:nvPicPr>
        <p:blipFill>
          <a:blip r:embed="rId9" cstate="print"/>
          <a:stretch/>
        </p:blipFill>
        <p:spPr>
          <a:xfrm>
            <a:off x="2123278" y="2653200"/>
            <a:ext cx="2327761" cy="132552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21"/>
          <p:cNvPicPr/>
          <p:nvPr/>
        </p:nvPicPr>
        <p:blipFill>
          <a:blip r:embed="rId10" cstate="print"/>
          <a:stretch/>
        </p:blipFill>
        <p:spPr>
          <a:xfrm>
            <a:off x="173880" y="4252140"/>
            <a:ext cx="1603800" cy="182115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2" descr="Участие в СириусИИ."/>
          <p:cNvPicPr/>
          <p:nvPr/>
        </p:nvPicPr>
        <p:blipFill>
          <a:blip r:embed="rId11" cstate="print"/>
          <a:stretch/>
        </p:blipFill>
        <p:spPr>
          <a:xfrm>
            <a:off x="6882840" y="4185360"/>
            <a:ext cx="1881720" cy="118692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6" descr="Итоги конкурса &amp;amp;quot;Зеленое яблоко&amp;amp;quot;."/>
          <p:cNvPicPr/>
          <p:nvPr/>
        </p:nvPicPr>
        <p:blipFill>
          <a:blip r:embed="rId12" cstate="print"/>
          <a:stretch/>
        </p:blipFill>
        <p:spPr>
          <a:xfrm>
            <a:off x="6906780" y="5495919"/>
            <a:ext cx="1880280" cy="1318320"/>
          </a:xfrm>
          <a:prstGeom prst="rect">
            <a:avLst/>
          </a:prstGeom>
          <a:ln w="0">
            <a:noFill/>
          </a:ln>
        </p:spPr>
      </p:pic>
      <p:pic>
        <p:nvPicPr>
          <p:cNvPr id="142" name="Image 1"/>
          <p:cNvPicPr/>
          <p:nvPr/>
        </p:nvPicPr>
        <p:blipFill>
          <a:blip r:embed="rId13" cstate="print"/>
          <a:stretch/>
        </p:blipFill>
        <p:spPr>
          <a:xfrm>
            <a:off x="8172360" y="76680"/>
            <a:ext cx="71928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95640" y="1901520"/>
            <a:ext cx="8496360" cy="400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i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    </a:t>
            </a:r>
            <a:br>
              <a:rPr sz="2000" dirty="0"/>
            </a:br>
            <a:r>
              <a:rPr lang="ru-RU" sz="2000" b="1" i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  В 2024 году школах обучалось 165 </a:t>
            </a:r>
            <a:br>
              <a:rPr sz="2000" dirty="0"/>
            </a:br>
            <a:r>
              <a:rPr lang="ru-RU" sz="2000" b="1" i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детей- инвалидов, </a:t>
            </a:r>
            <a:br>
              <a:rPr sz="2000" dirty="0"/>
            </a:br>
            <a:r>
              <a:rPr lang="ru-RU" sz="2000" b="1" i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14 инвалидов старше 18 лет, </a:t>
            </a:r>
            <a:br>
              <a:rPr sz="2000" dirty="0"/>
            </a:br>
            <a:r>
              <a:rPr lang="ru-RU" sz="2000" b="1" i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индивидуальным обучением на дому</a:t>
            </a:r>
            <a:br>
              <a:rPr sz="2000" dirty="0"/>
            </a:br>
            <a:r>
              <a:rPr lang="ru-RU" sz="2000" b="1" i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охвачено 266 обучающихся, </a:t>
            </a:r>
            <a:br>
              <a:rPr sz="2000" dirty="0"/>
            </a:br>
            <a:r>
              <a:rPr lang="ru-RU" sz="2000" b="1" i="1" strike="noStrike" spc="-1" dirty="0">
                <a:solidFill>
                  <a:srgbClr val="1119AF"/>
                </a:solidFill>
                <a:latin typeface="Times New Roman"/>
                <a:ea typeface="Times New Roman"/>
              </a:rPr>
              <a:t>обучались с использованием  ДО – 10 чел.</a:t>
            </a:r>
            <a:br>
              <a:rPr sz="2000" dirty="0"/>
            </a:br>
            <a:br>
              <a:rPr sz="2000" dirty="0"/>
            </a:br>
            <a:r>
              <a:rPr lang="ru-RU" sz="2000" dirty="0"/>
              <a:t>   </a:t>
            </a:r>
            <a:r>
              <a:rPr lang="ru-RU" sz="2000" b="1" i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В региональном этапе олимпиады </a:t>
            </a:r>
            <a:br>
              <a:rPr sz="2000" dirty="0">
                <a:solidFill>
                  <a:srgbClr val="C00000"/>
                </a:solidFill>
              </a:rPr>
            </a:br>
            <a:r>
              <a:rPr lang="ru-RU" sz="2000" b="1" i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«Абилимпикс-2025» </a:t>
            </a:r>
            <a:r>
              <a:rPr lang="ru-RU" sz="2000" b="1" i="1" u="sng" strike="noStrike" spc="-1" dirty="0" err="1">
                <a:solidFill>
                  <a:srgbClr val="C00000"/>
                </a:solidFill>
                <a:uFillTx/>
                <a:latin typeface="Times New Roman"/>
                <a:ea typeface="Times New Roman"/>
              </a:rPr>
              <a:t>Деженина</a:t>
            </a:r>
            <a:r>
              <a:rPr lang="ru-RU" sz="2000" b="1" i="1" u="sng" strike="noStrike" spc="-1" dirty="0">
                <a:solidFill>
                  <a:srgbClr val="C00000"/>
                </a:solidFill>
                <a:uFillTx/>
                <a:latin typeface="Times New Roman"/>
                <a:ea typeface="Times New Roman"/>
              </a:rPr>
              <a:t> Юлия, </a:t>
            </a:r>
            <a:br>
              <a:rPr sz="2000" dirty="0">
                <a:solidFill>
                  <a:srgbClr val="C00000"/>
                </a:solidFill>
              </a:rPr>
            </a:br>
            <a:r>
              <a:rPr lang="ru-RU" sz="2000" b="1" i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обучающаяся 7 класса</a:t>
            </a:r>
            <a:br>
              <a:rPr sz="2000" dirty="0">
                <a:solidFill>
                  <a:srgbClr val="C00000"/>
                </a:solidFill>
              </a:rPr>
            </a:br>
            <a:r>
              <a:rPr lang="ru-RU" sz="2000" b="1" i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МКОУСОШ №10 с. </a:t>
            </a:r>
            <a:r>
              <a:rPr lang="ru-RU" sz="2000" b="1" i="1" strike="noStrike" spc="-1" dirty="0" err="1">
                <a:solidFill>
                  <a:srgbClr val="C00000"/>
                </a:solidFill>
                <a:latin typeface="Times New Roman"/>
                <a:ea typeface="Times New Roman"/>
              </a:rPr>
              <a:t>Вознесеновского</a:t>
            </a:r>
            <a:r>
              <a:rPr lang="ru-RU" sz="2000" b="1" i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,</a:t>
            </a:r>
            <a:br>
              <a:rPr sz="2000" dirty="0">
                <a:solidFill>
                  <a:srgbClr val="C00000"/>
                </a:solidFill>
              </a:rPr>
            </a:br>
            <a:r>
              <a:rPr lang="ru-RU" sz="2000" b="1" i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заняла 2 место.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Рисунок 3"/>
          <p:cNvPicPr/>
          <p:nvPr/>
        </p:nvPicPr>
        <p:blipFill>
          <a:blip r:embed="rId2" cstate="print"/>
          <a:stretch/>
        </p:blipFill>
        <p:spPr>
          <a:xfrm>
            <a:off x="0" y="0"/>
            <a:ext cx="1294560" cy="1550880"/>
          </a:xfrm>
          <a:prstGeom prst="rect">
            <a:avLst/>
          </a:prstGeom>
          <a:ln w="0">
            <a:noFill/>
          </a:ln>
        </p:spPr>
      </p:pic>
      <p:sp>
        <p:nvSpPr>
          <p:cNvPr id="145" name="TextBox 5"/>
          <p:cNvSpPr/>
          <p:nvPr/>
        </p:nvSpPr>
        <p:spPr>
          <a:xfrm>
            <a:off x="1621170" y="418278"/>
            <a:ext cx="572229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Times New Roman"/>
              </a:rPr>
              <a:t>Инклюзивное образование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040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Рисунок 6" descr="C:\Users\Опека5\Desktop\IMG-20250821-WA0031.jpg"/>
          <p:cNvPicPr/>
          <p:nvPr/>
        </p:nvPicPr>
        <p:blipFill>
          <a:blip r:embed="rId3" cstate="print"/>
          <a:stretch/>
        </p:blipFill>
        <p:spPr>
          <a:xfrm>
            <a:off x="6012000" y="2277000"/>
            <a:ext cx="2662920" cy="3815640"/>
          </a:xfrm>
          <a:prstGeom prst="rect">
            <a:avLst/>
          </a:prstGeom>
          <a:ln w="9525">
            <a:noFill/>
          </a:ln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747A44A7-4106-41C4-B4A6-F61EDAC215B6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8096384" y="28848"/>
            <a:ext cx="778320" cy="137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Заголовок 1"/>
          <p:cNvSpPr/>
          <p:nvPr/>
        </p:nvSpPr>
        <p:spPr>
          <a:xfrm>
            <a:off x="1412375" y="396623"/>
            <a:ext cx="6237720" cy="3329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C00000"/>
                </a:solidFill>
                <a:latin typeface="Times New Roman"/>
              </a:rPr>
              <a:t>ПАТРИОТИЧЕСКОЕ ВОСПИТАНИЕ ЛИЧНОСТИ РЕБЁНКА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object 10"/>
          <p:cNvPicPr/>
          <p:nvPr/>
        </p:nvPicPr>
        <p:blipFill>
          <a:blip r:embed="rId2" cstate="print"/>
          <a:srcRect l="22150" r="50239" b="53677"/>
          <a:stretch/>
        </p:blipFill>
        <p:spPr>
          <a:xfrm>
            <a:off x="2447911" y="5222679"/>
            <a:ext cx="1218600" cy="638280"/>
          </a:xfrm>
          <a:prstGeom prst="rect">
            <a:avLst/>
          </a:prstGeom>
          <a:ln w="0">
            <a:noFill/>
          </a:ln>
        </p:spPr>
      </p:pic>
      <p:sp>
        <p:nvSpPr>
          <p:cNvPr id="149" name="object 2"/>
          <p:cNvSpPr/>
          <p:nvPr/>
        </p:nvSpPr>
        <p:spPr>
          <a:xfrm>
            <a:off x="69359" y="2574293"/>
            <a:ext cx="2010870" cy="151876"/>
          </a:xfrm>
          <a:custGeom>
            <a:avLst/>
            <a:gdLst>
              <a:gd name="textAreaLeft" fmla="*/ 0 w 2286720"/>
              <a:gd name="textAreaRight" fmla="*/ 2287440 w 2286720"/>
              <a:gd name="textAreaTop" fmla="*/ 0 h 183960"/>
              <a:gd name="textAreaBottom" fmla="*/ 184680 h 18396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204F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0" name="object 2"/>
          <p:cNvSpPr/>
          <p:nvPr/>
        </p:nvSpPr>
        <p:spPr>
          <a:xfrm rot="16200000">
            <a:off x="-242982" y="2935674"/>
            <a:ext cx="738520" cy="124539"/>
          </a:xfrm>
          <a:custGeom>
            <a:avLst/>
            <a:gdLst>
              <a:gd name="textAreaLeft" fmla="*/ 0 w 923400"/>
              <a:gd name="textAreaRight" fmla="*/ 924120 w 923400"/>
              <a:gd name="textAreaTop" fmla="*/ 0 h 213480"/>
              <a:gd name="textAreaBottom" fmla="*/ 214200 h 21348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204F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1" name="Текст 2"/>
          <p:cNvSpPr/>
          <p:nvPr/>
        </p:nvSpPr>
        <p:spPr>
          <a:xfrm>
            <a:off x="-8706" y="2755299"/>
            <a:ext cx="2330280" cy="5539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ts val="1440"/>
              </a:lnSpc>
            </a:pPr>
            <a:r>
              <a:rPr lang="ru-RU" sz="1200" b="1" strike="noStrike" spc="-1" dirty="0">
                <a:solidFill>
                  <a:srgbClr val="002060"/>
                </a:solidFill>
                <a:latin typeface="Times New Roman"/>
              </a:rPr>
              <a:t>Зональный Центр </a:t>
            </a:r>
            <a:endParaRPr lang="ru-RU" sz="1200" b="1" strike="noStrike" spc="-1" dirty="0">
              <a:solidFill>
                <a:srgbClr val="002060"/>
              </a:solidFill>
              <a:latin typeface="Arial"/>
            </a:endParaRPr>
          </a:p>
          <a:p>
            <a:pPr algn="ctr" defTabSz="465840">
              <a:lnSpc>
                <a:spcPts val="1440"/>
              </a:lnSpc>
            </a:pPr>
            <a:r>
              <a:rPr lang="ru-RU" sz="1200" b="1" strike="noStrike" spc="-1" dirty="0">
                <a:solidFill>
                  <a:srgbClr val="002060"/>
                </a:solidFill>
                <a:latin typeface="Times New Roman"/>
              </a:rPr>
              <a:t>военно-патриотического воспитания (МБУ ДО ЦДТ)</a:t>
            </a:r>
            <a:endParaRPr lang="ru-RU" sz="1200" b="1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2" name="object 2"/>
          <p:cNvSpPr/>
          <p:nvPr/>
        </p:nvSpPr>
        <p:spPr>
          <a:xfrm>
            <a:off x="4318444" y="3714291"/>
            <a:ext cx="2234930" cy="137214"/>
          </a:xfrm>
          <a:custGeom>
            <a:avLst/>
            <a:gdLst>
              <a:gd name="textAreaLeft" fmla="*/ 0 w 2286720"/>
              <a:gd name="textAreaRight" fmla="*/ 2287440 w 2286720"/>
              <a:gd name="textAreaTop" fmla="*/ 0 h 183960"/>
              <a:gd name="textAreaBottom" fmla="*/ 184680 h 18396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3" name="object 2"/>
          <p:cNvSpPr/>
          <p:nvPr/>
        </p:nvSpPr>
        <p:spPr>
          <a:xfrm rot="16200000">
            <a:off x="3940707" y="4014288"/>
            <a:ext cx="711134" cy="122873"/>
          </a:xfrm>
          <a:custGeom>
            <a:avLst/>
            <a:gdLst>
              <a:gd name="textAreaLeft" fmla="*/ 0 w 923400"/>
              <a:gd name="textAreaRight" fmla="*/ 924120 w 923400"/>
              <a:gd name="textAreaTop" fmla="*/ 0 h 137880"/>
              <a:gd name="textAreaBottom" fmla="*/ 138600 h 13788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4" name="Текст 2"/>
          <p:cNvSpPr/>
          <p:nvPr/>
        </p:nvSpPr>
        <p:spPr>
          <a:xfrm>
            <a:off x="4386974" y="3934175"/>
            <a:ext cx="2166400" cy="338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just" defTabSz="465840">
              <a:lnSpc>
                <a:spcPct val="100000"/>
              </a:lnSpc>
            </a:pPr>
            <a:r>
              <a:rPr lang="ru-RU" sz="1100" b="1" strike="noStrike" spc="-1" dirty="0">
                <a:solidFill>
                  <a:srgbClr val="C00000"/>
                </a:solidFill>
                <a:latin typeface="Times New Roman"/>
              </a:rPr>
              <a:t>13</a:t>
            </a:r>
            <a:r>
              <a:rPr lang="ru-RU" sz="1100" b="1" strike="noStrike" spc="-1" dirty="0">
                <a:solidFill>
                  <a:srgbClr val="002060"/>
                </a:solidFill>
                <a:latin typeface="Times New Roman"/>
              </a:rPr>
              <a:t> казачьих кадетских классов  </a:t>
            </a:r>
            <a:r>
              <a:rPr lang="ru-RU" sz="1100" b="1" strike="noStrike" spc="-1" dirty="0">
                <a:solidFill>
                  <a:srgbClr val="C00000"/>
                </a:solidFill>
                <a:latin typeface="Times New Roman"/>
              </a:rPr>
              <a:t>219</a:t>
            </a:r>
            <a:r>
              <a:rPr lang="ru-RU" sz="1100" b="1" strike="noStrike" spc="-1" dirty="0">
                <a:solidFill>
                  <a:srgbClr val="002060"/>
                </a:solidFill>
                <a:latin typeface="Times New Roman"/>
              </a:rPr>
              <a:t> обучающихся </a:t>
            </a:r>
            <a:endParaRPr lang="ru-RU" sz="1100" b="1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5" name="object 2"/>
          <p:cNvSpPr/>
          <p:nvPr/>
        </p:nvSpPr>
        <p:spPr>
          <a:xfrm>
            <a:off x="2439883" y="4703637"/>
            <a:ext cx="1897865" cy="123395"/>
          </a:xfrm>
          <a:custGeom>
            <a:avLst/>
            <a:gdLst>
              <a:gd name="textAreaLeft" fmla="*/ 0 w 2286720"/>
              <a:gd name="textAreaRight" fmla="*/ 2287440 w 2286720"/>
              <a:gd name="textAreaTop" fmla="*/ 0 h 183960"/>
              <a:gd name="textAreaBottom" fmla="*/ 184680 h 18396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6" name="object 2"/>
          <p:cNvSpPr/>
          <p:nvPr/>
        </p:nvSpPr>
        <p:spPr>
          <a:xfrm rot="16200000">
            <a:off x="2140413" y="4992311"/>
            <a:ext cx="679726" cy="106230"/>
          </a:xfrm>
          <a:custGeom>
            <a:avLst/>
            <a:gdLst>
              <a:gd name="textAreaLeft" fmla="*/ 0 w 923400"/>
              <a:gd name="textAreaRight" fmla="*/ 924120 w 923400"/>
              <a:gd name="textAreaTop" fmla="*/ 0 h 137880"/>
              <a:gd name="textAreaBottom" fmla="*/ 138600 h 137880"/>
            </a:gdLst>
            <a:ahLst/>
            <a:cxnLst/>
            <a:rect l="textAreaLeft" t="textAreaTop" r="textAreaRight" b="textAreaBottom"/>
            <a:pathLst>
              <a:path w="10686415" h="328929">
                <a:moveTo>
                  <a:pt x="10686364" y="0"/>
                </a:moveTo>
                <a:lnTo>
                  <a:pt x="0" y="0"/>
                </a:lnTo>
                <a:lnTo>
                  <a:pt x="0" y="328333"/>
                </a:lnTo>
                <a:lnTo>
                  <a:pt x="10686364" y="328333"/>
                </a:lnTo>
                <a:lnTo>
                  <a:pt x="10686364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04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7" name="Текст 2"/>
          <p:cNvSpPr/>
          <p:nvPr/>
        </p:nvSpPr>
        <p:spPr>
          <a:xfrm>
            <a:off x="2482661" y="4801185"/>
            <a:ext cx="1978723" cy="4150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 dirty="0">
                <a:solidFill>
                  <a:srgbClr val="C00000"/>
                </a:solidFill>
                <a:latin typeface="Times New Roman"/>
              </a:rPr>
              <a:t>13 </a:t>
            </a:r>
            <a:r>
              <a:rPr lang="ru-RU" sz="1100" b="1" strike="noStrike" spc="-1" dirty="0">
                <a:solidFill>
                  <a:srgbClr val="002060"/>
                </a:solidFill>
                <a:latin typeface="Times New Roman"/>
              </a:rPr>
              <a:t>юнармейских отрядов </a:t>
            </a:r>
            <a:r>
              <a:rPr lang="ru-RU" sz="1100" b="1" strike="noStrike" spc="-1" dirty="0">
                <a:solidFill>
                  <a:srgbClr val="C00000"/>
                </a:solidFill>
                <a:latin typeface="Times New Roman"/>
              </a:rPr>
              <a:t>705</a:t>
            </a:r>
            <a:r>
              <a:rPr lang="ru-RU" sz="1100" b="1" strike="noStrike" spc="-1" dirty="0">
                <a:solidFill>
                  <a:srgbClr val="002060"/>
                </a:solidFill>
                <a:latin typeface="Times New Roman"/>
              </a:rPr>
              <a:t> обучающихся </a:t>
            </a:r>
            <a:endParaRPr lang="ru-RU" sz="1100" b="1" strike="noStrike" spc="-1" dirty="0">
              <a:solidFill>
                <a:srgbClr val="00206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1200" b="1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59" name="Рисунок 20"/>
          <p:cNvPicPr/>
          <p:nvPr/>
        </p:nvPicPr>
        <p:blipFill>
          <a:blip r:embed="rId3" cstate="print"/>
          <a:stretch/>
        </p:blipFill>
        <p:spPr>
          <a:xfrm>
            <a:off x="0" y="-9000"/>
            <a:ext cx="1218600" cy="145620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24"/>
          <p:cNvPicPr/>
          <p:nvPr/>
        </p:nvPicPr>
        <p:blipFill>
          <a:blip r:embed="rId4" cstate="print"/>
          <a:stretch/>
        </p:blipFill>
        <p:spPr>
          <a:xfrm>
            <a:off x="4461384" y="2591999"/>
            <a:ext cx="1638064" cy="979951"/>
          </a:xfrm>
          <a:prstGeom prst="rect">
            <a:avLst/>
          </a:prstGeom>
          <a:ln w="0">
            <a:noFill/>
          </a:ln>
        </p:spPr>
      </p:pic>
      <p:pic>
        <p:nvPicPr>
          <p:cNvPr id="161" name="Рисунок 26"/>
          <p:cNvPicPr/>
          <p:nvPr/>
        </p:nvPicPr>
        <p:blipFill>
          <a:blip r:embed="rId5" cstate="print"/>
          <a:stretch/>
        </p:blipFill>
        <p:spPr>
          <a:xfrm>
            <a:off x="2433164" y="3632519"/>
            <a:ext cx="1512903" cy="902022"/>
          </a:xfrm>
          <a:prstGeom prst="rect">
            <a:avLst/>
          </a:prstGeom>
          <a:ln w="0">
            <a:noFill/>
          </a:ln>
        </p:spPr>
      </p:pic>
      <p:pic>
        <p:nvPicPr>
          <p:cNvPr id="162" name="Рисунок 28"/>
          <p:cNvPicPr/>
          <p:nvPr/>
        </p:nvPicPr>
        <p:blipFill>
          <a:blip r:embed="rId6" cstate="print"/>
          <a:stretch/>
        </p:blipFill>
        <p:spPr>
          <a:xfrm>
            <a:off x="2394288" y="2571647"/>
            <a:ext cx="1551779" cy="920844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30"/>
          <p:cNvPicPr/>
          <p:nvPr/>
        </p:nvPicPr>
        <p:blipFill>
          <a:blip r:embed="rId7" cstate="print"/>
          <a:stretch/>
        </p:blipFill>
        <p:spPr>
          <a:xfrm>
            <a:off x="6763253" y="3669981"/>
            <a:ext cx="1862822" cy="876658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40"/>
          <p:cNvPicPr/>
          <p:nvPr/>
        </p:nvPicPr>
        <p:blipFill>
          <a:blip r:embed="rId8" cstate="print"/>
          <a:srcRect t="27206" b="5068"/>
          <a:stretch/>
        </p:blipFill>
        <p:spPr>
          <a:xfrm>
            <a:off x="6328217" y="2599208"/>
            <a:ext cx="2643755" cy="979951"/>
          </a:xfrm>
          <a:prstGeom prst="rect">
            <a:avLst/>
          </a:prstGeom>
          <a:ln w="0">
            <a:noFill/>
          </a:ln>
        </p:spPr>
      </p:pic>
      <p:pic>
        <p:nvPicPr>
          <p:cNvPr id="172" name="Image 1"/>
          <p:cNvPicPr/>
          <p:nvPr/>
        </p:nvPicPr>
        <p:blipFill>
          <a:blip r:embed="rId9" cstate="print"/>
          <a:stretch/>
        </p:blipFill>
        <p:spPr>
          <a:xfrm>
            <a:off x="8096384" y="28848"/>
            <a:ext cx="778320" cy="1379520"/>
          </a:xfrm>
          <a:prstGeom prst="rect">
            <a:avLst/>
          </a:prstGeom>
          <a:ln w="0">
            <a:noFill/>
          </a:ln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6B909804-0C2D-473A-A941-492AA6EB6DE8}"/>
              </a:ext>
            </a:extLst>
          </p:cNvPr>
          <p:cNvSpPr/>
          <p:nvPr/>
        </p:nvSpPr>
        <p:spPr>
          <a:xfrm>
            <a:off x="258570" y="1845810"/>
            <a:ext cx="8626859" cy="30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1" spc="-1" dirty="0">
                <a:solidFill>
                  <a:srgbClr val="C00000"/>
                </a:solidFill>
                <a:latin typeface="Times New Roman"/>
              </a:rPr>
              <a:t>НАЦИОНАЛЬНАЯ ЦЕЛЬ: </a:t>
            </a:r>
            <a:r>
              <a:rPr lang="ru-RU" sz="1400" b="1" spc="-1" dirty="0">
                <a:solidFill>
                  <a:srgbClr val="002060"/>
                </a:solidFill>
                <a:latin typeface="Times New Roman"/>
              </a:rPr>
              <a:t>РЕАЛИЗАЦИЯ ПОТЕНЦИАЛА КАЖДОГО ЧЕЛОВЕКА, РАЗВИТИЕ ЕГО ТАЛАНТОВ, ВОСПИТАНИЕ ПАТРИОТИЧНОЙ И СОЦИАЛЬНО ОТВЕТСТВЕННОЙ ЛИЧНОСТИ</a:t>
            </a:r>
            <a:endParaRPr lang="ru-RU" sz="1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2" name="object 19">
            <a:extLst>
              <a:ext uri="{FF2B5EF4-FFF2-40B4-BE49-F238E27FC236}">
                <a16:creationId xmlns:a16="http://schemas.microsoft.com/office/drawing/2014/main" id="{AFFCE51A-94AC-4B5A-B13A-DE45BED1F6B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1621" y="3913549"/>
            <a:ext cx="948904" cy="426062"/>
          </a:xfrm>
          <a:prstGeom prst="rect">
            <a:avLst/>
          </a:prstGeom>
        </p:spPr>
      </p:pic>
      <p:sp>
        <p:nvSpPr>
          <p:cNvPr id="36" name="Текст 2">
            <a:extLst>
              <a:ext uri="{FF2B5EF4-FFF2-40B4-BE49-F238E27FC236}">
                <a16:creationId xmlns:a16="http://schemas.microsoft.com/office/drawing/2014/main" id="{F391A557-A10A-458A-A803-9FB82A181832}"/>
              </a:ext>
            </a:extLst>
          </p:cNvPr>
          <p:cNvSpPr/>
          <p:nvPr/>
        </p:nvSpPr>
        <p:spPr>
          <a:xfrm>
            <a:off x="-153932" y="3942166"/>
            <a:ext cx="874592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000" b="1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0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олее 30 </a:t>
            </a:r>
            <a: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фильмов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id="{253C96A3-F052-43E7-B025-DD580CF916E8}"/>
              </a:ext>
            </a:extLst>
          </p:cNvPr>
          <p:cNvSpPr/>
          <p:nvPr/>
        </p:nvSpPr>
        <p:spPr>
          <a:xfrm>
            <a:off x="1529309" y="3963410"/>
            <a:ext cx="874592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1890 </a:t>
            </a:r>
            <a:r>
              <a:rPr lang="ru-RU" sz="10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бучающихс</a:t>
            </a:r>
            <a:r>
              <a:rPr lang="ru-RU" sz="10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grpSp>
        <p:nvGrpSpPr>
          <p:cNvPr id="38" name="object 7">
            <a:extLst>
              <a:ext uri="{FF2B5EF4-FFF2-40B4-BE49-F238E27FC236}">
                <a16:creationId xmlns:a16="http://schemas.microsoft.com/office/drawing/2014/main" id="{30000E62-9145-4170-80B5-0C70802B490D}"/>
              </a:ext>
            </a:extLst>
          </p:cNvPr>
          <p:cNvGrpSpPr/>
          <p:nvPr/>
        </p:nvGrpSpPr>
        <p:grpSpPr>
          <a:xfrm>
            <a:off x="182049" y="4777994"/>
            <a:ext cx="1163955" cy="1084435"/>
            <a:chOff x="3302472" y="3998860"/>
            <a:chExt cx="1163955" cy="1063625"/>
          </a:xfrm>
        </p:grpSpPr>
        <p:pic>
          <p:nvPicPr>
            <p:cNvPr id="39" name="object 8">
              <a:extLst>
                <a:ext uri="{FF2B5EF4-FFF2-40B4-BE49-F238E27FC236}">
                  <a16:creationId xmlns:a16="http://schemas.microsoft.com/office/drawing/2014/main" id="{C26D00B0-F099-4810-BC70-E7C86FF92B9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59038" y="3998860"/>
              <a:ext cx="957209" cy="533862"/>
            </a:xfrm>
            <a:prstGeom prst="rect">
              <a:avLst/>
            </a:prstGeom>
          </p:spPr>
        </p:pic>
        <p:pic>
          <p:nvPicPr>
            <p:cNvPr id="40" name="object 9">
              <a:extLst>
                <a:ext uri="{FF2B5EF4-FFF2-40B4-BE49-F238E27FC236}">
                  <a16:creationId xmlns:a16="http://schemas.microsoft.com/office/drawing/2014/main" id="{961D4F63-F504-44FD-8B2B-E2067C0B49B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02472" y="4575605"/>
              <a:ext cx="1163603" cy="486614"/>
            </a:xfrm>
            <a:prstGeom prst="rect">
              <a:avLst/>
            </a:prstGeom>
          </p:spPr>
        </p:pic>
      </p:grpSp>
      <p:sp>
        <p:nvSpPr>
          <p:cNvPr id="41" name="Текст 2">
            <a:extLst>
              <a:ext uri="{FF2B5EF4-FFF2-40B4-BE49-F238E27FC236}">
                <a16:creationId xmlns:a16="http://schemas.microsoft.com/office/drawing/2014/main" id="{1F7A97A5-B806-4AAE-A038-BF6E7775ED8D}"/>
              </a:ext>
            </a:extLst>
          </p:cNvPr>
          <p:cNvSpPr/>
          <p:nvPr/>
        </p:nvSpPr>
        <p:spPr>
          <a:xfrm>
            <a:off x="1190449" y="4895852"/>
            <a:ext cx="1018690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Парт Героя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6261897F-AF7D-49F0-A0BA-9F4D5427ECEF}"/>
              </a:ext>
            </a:extLst>
          </p:cNvPr>
          <p:cNvSpPr/>
          <p:nvPr/>
        </p:nvSpPr>
        <p:spPr>
          <a:xfrm>
            <a:off x="1223350" y="5547462"/>
            <a:ext cx="1196976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1000" b="1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695 </a:t>
            </a:r>
            <a: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 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2513B659-4EC5-437C-878E-19BFEE69E12F}"/>
              </a:ext>
            </a:extLst>
          </p:cNvPr>
          <p:cNvSpPr/>
          <p:nvPr/>
        </p:nvSpPr>
        <p:spPr>
          <a:xfrm>
            <a:off x="47254" y="6008465"/>
            <a:ext cx="9100744" cy="30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1" spc="-1" dirty="0">
                <a:solidFill>
                  <a:srgbClr val="C00000"/>
                </a:solidFill>
                <a:latin typeface="Times New Roman"/>
              </a:rPr>
              <a:t>ЗАДАЧА</a:t>
            </a: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1" spc="-1" dirty="0">
                <a:solidFill>
                  <a:srgbClr val="002060"/>
                </a:solidFill>
                <a:latin typeface="Times New Roman"/>
              </a:rPr>
              <a:t>СОЗДАНИЕ УСЛОВИЙ ДЛЯ ВОСПИТАНИЯ ГАРМОНИЧНО РАЗВИТОЙ, ПАТРИОТИЧНОЙ И СОЦИАЛЬНО ОТВЕТСТВЕННОЙ ЛИЧНОСТИ НА ОСНОВЕ ТРАДИЦИОННЫХ РОССИЙСКИХ ДУХОВНО-НРАВСТВЕННЫХ ЦЕННОСТЕЙ</a:t>
            </a:r>
            <a:endParaRPr lang="ru-RU" sz="11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4" name="object 30">
            <a:extLst>
              <a:ext uri="{FF2B5EF4-FFF2-40B4-BE49-F238E27FC236}">
                <a16:creationId xmlns:a16="http://schemas.microsoft.com/office/drawing/2014/main" id="{63BE8B04-43EB-4F78-84BC-72D881C3D638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47487" y="4668865"/>
            <a:ext cx="2870377" cy="1379520"/>
          </a:xfrm>
          <a:prstGeom prst="rect">
            <a:avLst/>
          </a:prstGeom>
        </p:spPr>
      </p:pic>
      <p:sp>
        <p:nvSpPr>
          <p:cNvPr id="45" name="Текст 2">
            <a:extLst>
              <a:ext uri="{FF2B5EF4-FFF2-40B4-BE49-F238E27FC236}">
                <a16:creationId xmlns:a16="http://schemas.microsoft.com/office/drawing/2014/main" id="{9DE14A53-1654-4EEC-B3B1-719CF10A62A8}"/>
              </a:ext>
            </a:extLst>
          </p:cNvPr>
          <p:cNvSpPr/>
          <p:nvPr/>
        </p:nvSpPr>
        <p:spPr>
          <a:xfrm>
            <a:off x="4591522" y="4782178"/>
            <a:ext cx="1018690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 </a:t>
            </a: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1188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142D38C2-DFAC-45BE-B078-69F3ACBA4002}"/>
              </a:ext>
            </a:extLst>
          </p:cNvPr>
          <p:cNvSpPr/>
          <p:nvPr/>
        </p:nvSpPr>
        <p:spPr>
          <a:xfrm>
            <a:off x="4499683" y="5204551"/>
            <a:ext cx="101869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спортивных клубов </a:t>
            </a:r>
            <a:r>
              <a:rPr lang="ru-RU" sz="900" b="1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2031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963F0AF0-74B7-4E39-AABF-9938179BC985}"/>
              </a:ext>
            </a:extLst>
          </p:cNvPr>
          <p:cNvSpPr/>
          <p:nvPr/>
        </p:nvSpPr>
        <p:spPr>
          <a:xfrm>
            <a:off x="4578626" y="5678775"/>
            <a:ext cx="101869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театральных объединений </a:t>
            </a: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233 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0D4ECC6F-426F-4B6E-9A10-3E2B44119323}"/>
              </a:ext>
            </a:extLst>
          </p:cNvPr>
          <p:cNvSpPr/>
          <p:nvPr/>
        </p:nvSpPr>
        <p:spPr>
          <a:xfrm>
            <a:off x="5863986" y="4782178"/>
            <a:ext cx="1018690" cy="138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центров 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21C89FDC-E88C-4225-8400-EEF77FFAFCF1}"/>
              </a:ext>
            </a:extLst>
          </p:cNvPr>
          <p:cNvSpPr/>
          <p:nvPr/>
        </p:nvSpPr>
        <p:spPr>
          <a:xfrm>
            <a:off x="5877892" y="5181713"/>
            <a:ext cx="1018690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465840">
              <a:lnSpc>
                <a:spcPct val="100000"/>
              </a:lnSpc>
            </a:pPr>
            <a:r>
              <a:rPr lang="ru-RU" sz="8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медиацентров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59518E02-B706-48EF-BBDB-BBF6ABDB2C66}"/>
              </a:ext>
            </a:extLst>
          </p:cNvPr>
          <p:cNvSpPr/>
          <p:nvPr/>
        </p:nvSpPr>
        <p:spPr>
          <a:xfrm>
            <a:off x="5912613" y="5558792"/>
            <a:ext cx="101869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ВП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клубов</a:t>
            </a:r>
          </a:p>
          <a:p>
            <a:pPr algn="ctr" defTabSz="465840">
              <a:lnSpc>
                <a:spcPct val="100000"/>
              </a:lnSpc>
            </a:pPr>
            <a:r>
              <a:rPr lang="ru-RU" sz="900" b="1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900" b="1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поисковых отрядов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3C4AE9C8-D6B3-42AF-8917-4DD429547D68}"/>
              </a:ext>
            </a:extLst>
          </p:cNvPr>
          <p:cNvSpPr/>
          <p:nvPr/>
        </p:nvSpPr>
        <p:spPr>
          <a:xfrm>
            <a:off x="8148030" y="4742463"/>
            <a:ext cx="101869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первичных отделений </a:t>
            </a: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1798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263560C6-D9C8-4919-9A62-DE1CE7CFCD86}"/>
              </a:ext>
            </a:extLst>
          </p:cNvPr>
          <p:cNvSpPr/>
          <p:nvPr/>
        </p:nvSpPr>
        <p:spPr>
          <a:xfrm>
            <a:off x="8096384" y="5170945"/>
            <a:ext cx="101869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900" b="1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</a:t>
            </a:r>
          </a:p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комнат, залов боевой славы 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07DA3854-6580-4290-81E9-8E6DA6F25031}"/>
              </a:ext>
            </a:extLst>
          </p:cNvPr>
          <p:cNvSpPr/>
          <p:nvPr/>
        </p:nvSpPr>
        <p:spPr>
          <a:xfrm>
            <a:off x="8160926" y="5768870"/>
            <a:ext cx="1018690" cy="138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советников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17E52E-00B3-4A16-8464-7F493770FBDE}"/>
              </a:ext>
            </a:extLst>
          </p:cNvPr>
          <p:cNvSpPr/>
          <p:nvPr/>
        </p:nvSpPr>
        <p:spPr>
          <a:xfrm>
            <a:off x="7694664" y="5660103"/>
            <a:ext cx="521253" cy="4598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object 15">
            <a:extLst>
              <a:ext uri="{FF2B5EF4-FFF2-40B4-BE49-F238E27FC236}">
                <a16:creationId xmlns:a16="http://schemas.microsoft.com/office/drawing/2014/main" id="{A40527E0-40B9-4418-ACDD-F38473E7DAB3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2249" y="5750925"/>
            <a:ext cx="429222" cy="395249"/>
          </a:xfrm>
          <a:prstGeom prst="rect">
            <a:avLst/>
          </a:prstGeom>
        </p:spPr>
      </p:pic>
      <p:sp>
        <p:nvSpPr>
          <p:cNvPr id="60" name="Текст 2">
            <a:extLst>
              <a:ext uri="{FF2B5EF4-FFF2-40B4-BE49-F238E27FC236}">
                <a16:creationId xmlns:a16="http://schemas.microsoft.com/office/drawing/2014/main" id="{AFC126A5-F915-40C5-B550-661BD33F5B40}"/>
              </a:ext>
            </a:extLst>
          </p:cNvPr>
          <p:cNvSpPr/>
          <p:nvPr/>
        </p:nvSpPr>
        <p:spPr>
          <a:xfrm>
            <a:off x="6892043" y="5583886"/>
            <a:ext cx="1018690" cy="138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 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B299B8D0-A9C1-44C1-99A0-6C38F8029D77}"/>
              </a:ext>
            </a:extLst>
          </p:cNvPr>
          <p:cNvSpPr/>
          <p:nvPr/>
        </p:nvSpPr>
        <p:spPr>
          <a:xfrm>
            <a:off x="6864530" y="5762608"/>
            <a:ext cx="1018690" cy="138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65840"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sz="9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 </a:t>
            </a:r>
            <a:endParaRPr lang="ru-RU" sz="9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55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2623</TotalTime>
  <Words>3336</Words>
  <Application>Microsoft Office PowerPoint</Application>
  <PresentationFormat>Экран (4:3)</PresentationFormat>
  <Paragraphs>562</Paragraphs>
  <Slides>32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Тема Office</vt:lpstr>
      <vt:lpstr>Презентация PowerPoint</vt:lpstr>
      <vt:lpstr>Муниципальная сеть дошкольных образовательных  учреждений Апанасенковского округа: 2024 года -  66 групп  (60 групп общеразвивающей направленности, 6 групп компенсирующей направленности); Общее количество детей в возрасте от 1 года до 8 лет- 1068 чел, Педагогических работников – 118 чел. 2025 года – 63 группы  (57 групп общеразвивающей направленности, 6 групп компенсирующей направленности); Общее количество детей в возрасте от 1 года до 8 лет- 1111 чел, Педагогических работников – 117 чел. Потребность населения в услугах дошкольного образования для детей от 1 года до 7 лет удовлетворена на 100%.</vt:lpstr>
      <vt:lpstr>  В школьном этапе ВОШ приняли участие 1285 обучающихся 4-11 классов.  Победителями и призерами  стали 710 обучающихся. В муниципальном этапе ВОШ приняли участие 336 обучающийся 7-11 классов.  Победителями и призерами из них стали 158  обучающихся. В региональный этап олимпиады приняли участие 34 обучающихся 9-11 классов.  4 человека  вошли в число победителей и призеров .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В 2024 году школах обучалось 165  детей- инвалидов,  14 инвалидов старше 18 лет,  индивидуальным обучением на дому охвачено 266 обучающихся,  обучались с использованием  ДО – 10 чел.     В региональном этапе олимпиады  «Абилимпикс-2025» Деженина Юлия,  обучающаяся 7 класса МКОУСОШ №10 с. Вознесеновского, заняла 2 место.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Деятельность муниципальных образовательных учреждений Апанасенковского муниципального округа в 2024/25 учебном году обеспечивали 460 педагогических работников:   из них в дошкольных образовательных организациях – 120,  в общеобразовательных организациях –319,  в организациях дополнительного образования - 21.  Руководящий состав - 63 человека (руководители, заместители руководителей). Квалификационную категорию имеют 336 педагогов (74 % ),  из них 57% - высшую квалификационную категорию,  16,7 % – первую.                           В 2024/2025 учебном году приступили к работе 4 молодых специалиста  (МБОУ СОШ № 2- 1 чел.,   МКОУ СОШ № 4 — 2 чел., МКОУ СОШ № 3 — 1 чел.)   По программе «Земский учитель» приступили к работе 2 учителя:   учитель математики в МКОУ СОШ № 9 с. Воздвиженское  и учитель начальных классов в МКОУ СОШ № 11 с. Белые Копани.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dc:description/>
  <cp:lastModifiedBy>Ольга</cp:lastModifiedBy>
  <cp:revision>633</cp:revision>
  <dcterms:created xsi:type="dcterms:W3CDTF">2023-08-22T21:14:16Z</dcterms:created>
  <dcterms:modified xsi:type="dcterms:W3CDTF">2025-09-03T10:12:45Z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2023-08-17T00:00:00Z</vt:filetime>
  </property>
  <property fmtid="{D5CDD505-2E9C-101B-9397-08002B2CF9AE}" pid="3" name="LastSaved">
    <vt:filetime>2023-08-22T00:00:00Z</vt:filetime>
  </property>
  <property fmtid="{D5CDD505-2E9C-101B-9397-08002B2CF9AE}" pid="4" name="Notes">
    <vt:i4>4</vt:i4>
  </property>
  <property fmtid="{D5CDD505-2E9C-101B-9397-08002B2CF9AE}" pid="5" name="PresentationFormat">
    <vt:lpwstr>Экран (4:3)</vt:lpwstr>
  </property>
  <property fmtid="{D5CDD505-2E9C-101B-9397-08002B2CF9AE}" pid="6" name="Slides">
    <vt:i4>23</vt:i4>
  </property>
</Properties>
</file>