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704"/>
    <a:srgbClr val="00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038149-90EC-40B6-8CD6-817B38314DBC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9C22B8-9D86-4BCA-98D8-97CFB3820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291264" cy="3888432"/>
          </a:xfrm>
        </p:spPr>
        <p:txBody>
          <a:bodyPr numCol="2">
            <a:normAutofit fontScale="25000" lnSpcReduction="20000"/>
          </a:bodyPr>
          <a:lstStyle/>
          <a:p>
            <a:pPr algn="ctr"/>
            <a:r>
              <a:rPr lang="ru-RU" sz="96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</a:t>
            </a:r>
          </a:p>
          <a:p>
            <a:pPr algn="ctr"/>
            <a:r>
              <a:rPr lang="ru-RU" sz="6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образовательная деятельность, осуществляемая в формах, отличных от классно-урочной, и направленная  на достижение  планируемых результатов освоения основной образовательной программы общего образования в рамках реализации ФГОС НОО.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endParaRPr lang="ru-RU" sz="7400" i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r>
              <a:rPr lang="ru-RU" sz="7400" i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 составная (вариативная) часть общего образования,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сущностно-мотивированное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образо-вание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позволяющее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обучаю-щемуся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приобрести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устой-чивую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потребность в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позна-нии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творчестве,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макси-мально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реализовать себя, самоопределиться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профес-сионально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личностно. </a:t>
            </a:r>
          </a:p>
          <a:p>
            <a:pPr algn="ctr"/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педагогической практике эти виды образовательной деятельности называются «неформальным</a:t>
            </a:r>
            <a:r>
              <a:rPr lang="en-US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образова-нием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или «альтернативным образованием».</a:t>
            </a:r>
          </a:p>
          <a:p>
            <a:endParaRPr lang="ru-RU" sz="5600" dirty="0" smtClean="0">
              <a:solidFill>
                <a:schemeClr val="tx1"/>
              </a:solidFill>
            </a:endParaRPr>
          </a:p>
          <a:p>
            <a:endParaRPr lang="ru-RU" sz="5600" dirty="0" smtClean="0">
              <a:solidFill>
                <a:schemeClr val="tx1"/>
              </a:solidFill>
            </a:endParaRPr>
          </a:p>
          <a:p>
            <a:endParaRPr lang="ru-RU" sz="56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9"/>
            <a:ext cx="8458200" cy="1656183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Отличия внеурочной деятельности </a:t>
            </a:r>
            <a:br>
              <a:rPr lang="ru-RU" sz="4000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и дополнительного образования.</a:t>
            </a:r>
            <a:endParaRPr lang="ru-RU" sz="4000" u="sng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направления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3910208" cy="468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Внеурочная деятельность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1.Спортивно-оздоровительное</a:t>
            </a:r>
          </a:p>
          <a:p>
            <a:pPr marL="0" indent="0">
              <a:buNone/>
            </a:pPr>
            <a:r>
              <a:rPr lang="ru-RU" sz="2000" b="1" dirty="0" smtClean="0"/>
              <a:t>2.Духовно-нравственное</a:t>
            </a:r>
          </a:p>
          <a:p>
            <a:pPr marL="0" indent="0">
              <a:buNone/>
            </a:pPr>
            <a:r>
              <a:rPr lang="ru-RU" sz="2000" b="1" dirty="0" smtClean="0"/>
              <a:t>3.Социальное</a:t>
            </a:r>
          </a:p>
          <a:p>
            <a:pPr marL="0" indent="0">
              <a:buNone/>
            </a:pPr>
            <a:r>
              <a:rPr lang="ru-RU" sz="2000" b="1" dirty="0" smtClean="0"/>
              <a:t>4.Общеинтелектуальное</a:t>
            </a:r>
          </a:p>
          <a:p>
            <a:pPr marL="0" indent="0">
              <a:buNone/>
            </a:pPr>
            <a:r>
              <a:rPr lang="ru-RU" sz="2000" b="1" dirty="0" smtClean="0"/>
              <a:t>5.Общекультурное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371600"/>
            <a:ext cx="4464496" cy="468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Дополнительное образование</a:t>
            </a:r>
          </a:p>
          <a:p>
            <a:pPr marL="0" indent="0">
              <a:buNone/>
            </a:pPr>
            <a:endParaRPr lang="ru-RU" sz="2000" b="1" dirty="0"/>
          </a:p>
          <a:p>
            <a:pPr marL="457200" indent="-457200">
              <a:buAutoNum type="arabicPeriod"/>
            </a:pPr>
            <a:r>
              <a:rPr lang="ru-RU" sz="2000" b="1" dirty="0" smtClean="0"/>
              <a:t>Техническое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Естественнонаучное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Физкультурно-спортивное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Художественное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Туристско-краеведческое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Социально-педагогическое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9219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характеристики внеурочной деятельности и дополнительного образования: </a:t>
            </a:r>
            <a:endParaRPr lang="ru-RU" sz="2800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i="1" u="sng" dirty="0" smtClean="0"/>
              <a:t>время реализации </a:t>
            </a:r>
            <a:r>
              <a:rPr lang="ru-RU" dirty="0" smtClean="0"/>
              <a:t>— вне или после обязательных учебных занятий и основных учебных программ;</a:t>
            </a:r>
          </a:p>
          <a:p>
            <a:pPr lvl="0"/>
            <a:r>
              <a:rPr lang="ru-RU" i="1" u="sng" dirty="0" smtClean="0"/>
              <a:t>формы организации</a:t>
            </a:r>
            <a:r>
              <a:rPr lang="ru-RU" u="sng" dirty="0" smtClean="0"/>
              <a:t> </a:t>
            </a:r>
            <a:r>
              <a:rPr lang="ru-RU" dirty="0" smtClean="0"/>
              <a:t>(кружки, секции, клубы) и </a:t>
            </a:r>
            <a:r>
              <a:rPr lang="ru-RU" i="1" u="sng" dirty="0" smtClean="0"/>
              <a:t>виды деятельности</a:t>
            </a:r>
            <a:r>
              <a:rPr lang="ru-RU" i="1" dirty="0" smtClean="0"/>
              <a:t> </a:t>
            </a:r>
            <a:r>
              <a:rPr lang="ru-RU" dirty="0" smtClean="0"/>
              <a:t>(художественная, спортивная, </a:t>
            </a:r>
            <a:r>
              <a:rPr lang="ru-RU" dirty="0" err="1" smtClean="0"/>
              <a:t>досуговая</a:t>
            </a:r>
            <a:r>
              <a:rPr lang="ru-RU" dirty="0" smtClean="0"/>
              <a:t> и др.);</a:t>
            </a:r>
          </a:p>
          <a:p>
            <a:pPr lvl="0"/>
            <a:r>
              <a:rPr lang="ru-RU" i="1" u="sng" dirty="0" smtClean="0"/>
              <a:t>связь с учебным процессом и социально-культурной деятельностью </a:t>
            </a:r>
            <a:r>
              <a:rPr lang="ru-RU" dirty="0" smtClean="0"/>
              <a:t>школы, страны.</a:t>
            </a:r>
          </a:p>
          <a:p>
            <a:pPr lvl="0"/>
            <a:r>
              <a:rPr lang="ru-RU" i="1" u="sng" dirty="0" smtClean="0"/>
              <a:t>формирование и наполняемость групп</a:t>
            </a:r>
            <a:r>
              <a:rPr lang="ru-RU" dirty="0" smtClean="0"/>
              <a:t> – вопрос об этом образовательное учреждение решает самостоятельно.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соответствии с п.1.6. раздела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«Санитарно-эпидемиологические требования к учреждениям дополнительного образования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2.4.4. 1251-03 (Постановление от 03 апреля 2003 года №27) «в учреждениях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дополнитель-ного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образования детей наполняемость групп не рекомендуется превышать 15 детей (за исключением хоровых, танцевальных, оркестровых и т.п. коллективов».</a:t>
            </a:r>
          </a:p>
          <a:p>
            <a:pPr lvl="0"/>
            <a:r>
              <a:rPr lang="ru-RU" sz="3100" i="1" u="sng" dirty="0" smtClean="0">
                <a:latin typeface="+mj-lt"/>
                <a:cs typeface="Times New Roman" pitchFamily="18" charset="0"/>
              </a:rPr>
              <a:t>условия для организации: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Научно-методическое обеспечение  (Метод. совет, ШМО,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Пед.Совет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т.д.)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(оснащённость учебных кабинетов, спортзала,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досугового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центра)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Информационное обеспечение (наличие современного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мультимедийного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оборудования и выхода в сеть Интернет)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связи и партнёрство (сотрудничество с УДО, Клубы, Дома Культуры , Музеи и др.)</a:t>
            </a:r>
          </a:p>
          <a:p>
            <a:pPr marL="342900" lvl="0" indent="-342900">
              <a:buFont typeface="+mj-lt"/>
              <a:buAutoNum type="arabicPeriod"/>
            </a:pPr>
            <a:endParaRPr lang="ru-RU" sz="17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Характеристики, различающие внеурочную деятельность и дополнительное образование:</a:t>
            </a:r>
            <a:endParaRPr lang="ru-RU" sz="2800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5040560"/>
          </a:xfrm>
        </p:spPr>
        <p:txBody>
          <a:bodyPr numCol="1"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sz="3400" b="1" dirty="0" smtClean="0"/>
              <a:t>1</a:t>
            </a:r>
            <a:r>
              <a:rPr lang="ru-RU" b="1" dirty="0" smtClean="0"/>
              <a:t>. </a:t>
            </a:r>
            <a:r>
              <a:rPr lang="ru-RU" sz="2800" b="1" dirty="0" smtClean="0"/>
              <a:t>Основная организационная «единица»:</a:t>
            </a:r>
          </a:p>
          <a:p>
            <a:pPr marL="514350" indent="-514350"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«модуль» внеурочной деятельности – </a:t>
            </a:r>
          </a:p>
          <a:p>
            <a:pPr marL="514350" indent="-514350">
              <a:buNone/>
            </a:pPr>
            <a:r>
              <a:rPr lang="ru-RU" sz="2000" dirty="0" smtClean="0"/>
              <a:t>            </a:t>
            </a:r>
            <a:r>
              <a:rPr lang="ru-RU" sz="2000" b="1" dirty="0" smtClean="0"/>
              <a:t>класс или группа одноклассников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более 15 человек </a:t>
            </a:r>
            <a:r>
              <a:rPr lang="ru-RU" sz="2000" dirty="0" smtClean="0"/>
              <a:t>(хотя внеурочная деятельность может быть также организована и на уровне параллели классов и на общешкольном уровне);</a:t>
            </a:r>
          </a:p>
          <a:p>
            <a:pPr marL="514350" indent="-514350">
              <a:buNone/>
            </a:pPr>
            <a:r>
              <a:rPr lang="ru-RU" sz="2000" i="1" u="sng" dirty="0" smtClean="0"/>
              <a:t>«единица» дополнительного образования детей —</a:t>
            </a:r>
          </a:p>
          <a:p>
            <a:pPr marL="514350" indent="-514350">
              <a:buNone/>
            </a:pPr>
            <a:r>
              <a:rPr lang="ru-RU" sz="2000" b="1" dirty="0" smtClean="0"/>
              <a:t>          творческий коллектив</a:t>
            </a:r>
            <a:r>
              <a:rPr lang="ru-RU" sz="2000" dirty="0" smtClean="0"/>
              <a:t>, состоящий из детей и подростков разных классов и возрастов </a:t>
            </a:r>
          </a:p>
          <a:p>
            <a:pPr marL="514350" indent="-514350">
              <a:buNone/>
            </a:pPr>
            <a:r>
              <a:rPr lang="ru-RU" sz="2000" dirty="0" smtClean="0"/>
              <a:t>(в группах  не более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dirty="0" smtClean="0"/>
              <a:t>человек).</a:t>
            </a:r>
          </a:p>
          <a:p>
            <a:pPr marL="514350" indent="-514350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000" b="1" dirty="0" smtClean="0"/>
              <a:t> </a:t>
            </a:r>
            <a:r>
              <a:rPr lang="ru-RU" sz="2800" b="1" dirty="0" smtClean="0"/>
              <a:t>Кадры: </a:t>
            </a:r>
          </a:p>
          <a:p>
            <a:pPr marL="514350" indent="-514350">
              <a:buNone/>
            </a:pPr>
            <a:r>
              <a:rPr lang="ru-RU" sz="2100" i="1" u="sng" dirty="0" smtClean="0">
                <a:latin typeface="Times New Roman" pitchFamily="18" charset="0"/>
                <a:cs typeface="Times New Roman" pitchFamily="18" charset="0"/>
              </a:rPr>
              <a:t>внеурочную деятельность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осуществляют в основном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классные руководители, воспитатели ГПД, педагоги-организаторы (на уровне школы);</a:t>
            </a:r>
          </a:p>
          <a:p>
            <a:pPr>
              <a:buNone/>
            </a:pPr>
            <a:r>
              <a:rPr lang="ru-RU" sz="2100" i="1" u="sng" dirty="0" smtClean="0">
                <a:latin typeface="Times New Roman" pitchFamily="18" charset="0"/>
                <a:cs typeface="Times New Roman" pitchFamily="18" charset="0"/>
              </a:rPr>
              <a:t>занятия в творческих объединениях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ведут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педагоги дополнительного образования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имеющие,  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как правило, базовую непедагогическую профессию (спортсмен, инженер, эколог, музыкант и   т.п.) и получившие в дальнейшем квалификацию, позволяющую работать с детьми.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Научно-методической основой деятельности является:</a:t>
            </a:r>
          </a:p>
          <a:p>
            <a:pPr marL="514350" indent="-514350">
              <a:buNone/>
            </a:pPr>
            <a:r>
              <a:rPr lang="ru-RU" sz="2100" i="1" u="sng" dirty="0" smtClean="0">
                <a:latin typeface="Times New Roman" pitchFamily="18" charset="0"/>
                <a:cs typeface="Times New Roman" pitchFamily="18" charset="0"/>
              </a:rPr>
              <a:t>во внеурочной деятельности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ПЛАН  РАБОТЫ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классного руководителя, воспитателя;</a:t>
            </a:r>
          </a:p>
          <a:p>
            <a:pPr marL="514350" indent="-514350">
              <a:buNone/>
            </a:pPr>
            <a:r>
              <a:rPr lang="ru-RU" sz="2100" i="1" u="sng" dirty="0" smtClean="0"/>
              <a:t>у педагогов дополнительного образования </a:t>
            </a:r>
            <a:r>
              <a:rPr lang="ru-RU" sz="2100" dirty="0" smtClean="0"/>
              <a:t>— </a:t>
            </a:r>
            <a:r>
              <a:rPr lang="ru-RU" sz="2300" b="1" dirty="0" smtClean="0"/>
              <a:t>образовательная программа </a:t>
            </a:r>
          </a:p>
          <a:p>
            <a:pPr marL="514350" indent="-514350">
              <a:buNone/>
            </a:pPr>
            <a:r>
              <a:rPr lang="ru-RU" sz="2300" b="1" dirty="0" smtClean="0"/>
              <a:t>         </a:t>
            </a:r>
            <a:r>
              <a:rPr lang="ru-RU" sz="2100" dirty="0" smtClean="0"/>
              <a:t>с полным комплектом структурных частей и продуманных специальных процедур их оценки и утверждения.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84784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Характеристики, различающие внеурочную деятельность и дополнительное образование: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Часы, отводимые на занятия: </a:t>
            </a:r>
          </a:p>
          <a:p>
            <a:pPr marL="514350" indent="-51435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во внеурочной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количество курсов и часов существует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всего класса , но выбирает  их посещение сам обучающийся и его родители (законные представители), которые несут ответственность за посещение внеурочной деятельности, так же как и урочной;</a:t>
            </a:r>
          </a:p>
          <a:p>
            <a:pPr marL="514350" indent="-51435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в дополнительном образовании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часы занятий устанавливаются и утверждаются образовательным учреждением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всех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посещающих это творческое объединение,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одинаково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но выбор посещаемости часов индивидуальных или групповых занятий зависит от  заинтересованности всех сторон образовательного процесса: ученик-родитель-педагог.</a:t>
            </a:r>
          </a:p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Формы организации:</a:t>
            </a:r>
          </a:p>
          <a:p>
            <a:pPr marL="514350" indent="-51435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Во внеурочной деятельности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экскурсии, кружки, секции, круглые столы, конференции, диспуты, школьные научные общества, олимпиады, соревнования, поисковые и научные исследования, общественно-полезные практики и другие формы, но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аудиторных занятий должно быть не более 50%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все формы организации внеурочной деятельности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определяет образовательное учреждение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рамках основной образовательной программы общего образования.</a:t>
            </a:r>
          </a:p>
          <a:p>
            <a:pPr marL="514350" indent="-51435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Формы проведения занятий 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подбираются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педагогом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учетом  возрастных психологических особенностей учащихся, цели и задач образовательной программы, специфики предмета и других факторов.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9024" y="0"/>
            <a:ext cx="8784976" cy="1484784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Характеристики, различающие внеурочную деятельность и дополнительное образование: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12776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</a:rPr>
              <a:t>Характеристики, различающие внеурочную деятельность и дополнительное образование: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rgbClr val="003300"/>
                </a:solidFill>
              </a:rPr>
              <a:t>Модели внеурочной деятельности.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Опираясь на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базовую модель,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могут быть предложены несколько основных типов организационных моделей внеурочной деятельности: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модель дополнительного образования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(на основе институциональной и (или) муниципальной системы дополнительного образования детей);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модель «школы полного дня»;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оптимизационная модель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(на основе оптимизации всех внутренних ресурсов образовательного учреждения, например, внеурочная деятельность 50% + дополнительное образование 50%);</a:t>
            </a:r>
          </a:p>
          <a:p>
            <a:r>
              <a:rPr lang="ru-RU" sz="2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инновационно-образовательная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модель.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lang="ru-RU" sz="2400" b="1" u="sng" dirty="0" smtClean="0">
                <a:solidFill>
                  <a:srgbClr val="0070C0"/>
                </a:solidFill>
              </a:rPr>
              <a:t>Интеграция возможностей общего и дополнительного образования при организации внеурочной деятельности</a:t>
            </a:r>
            <a:endParaRPr lang="ru-RU" sz="2400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основана на </a:t>
            </a:r>
            <a:r>
              <a:rPr lang="ru-RU" i="1" dirty="0" smtClean="0">
                <a:solidFill>
                  <a:srgbClr val="C00000"/>
                </a:solidFill>
              </a:rPr>
              <a:t>воспитательных результатах </a:t>
            </a:r>
            <a:r>
              <a:rPr lang="ru-RU" dirty="0" smtClean="0"/>
              <a:t>внеурочной деятельности школьников, которые распределяются по трём уровням:</a:t>
            </a:r>
          </a:p>
          <a:p>
            <a:pPr algn="ctr">
              <a:buNone/>
            </a:pPr>
            <a:r>
              <a:rPr lang="ru-RU" sz="2400" i="1" dirty="0" smtClean="0"/>
              <a:t>Школьник:</a:t>
            </a:r>
          </a:p>
          <a:p>
            <a:pPr>
              <a:buNone/>
            </a:pPr>
            <a:r>
              <a:rPr lang="en-US" sz="3600" i="1" dirty="0" smtClean="0"/>
              <a:t>III </a:t>
            </a:r>
            <a:r>
              <a:rPr lang="ru-RU" sz="3600" i="1" dirty="0" smtClean="0"/>
              <a:t>уровень: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i="1" dirty="0" smtClean="0"/>
              <a:t>II </a:t>
            </a:r>
            <a:r>
              <a:rPr lang="ru-RU" sz="3600" i="1" dirty="0" smtClean="0"/>
              <a:t>уровень:</a:t>
            </a:r>
            <a:endParaRPr lang="en-US" sz="3600" i="1" dirty="0" smtClean="0"/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en-US" sz="3200" i="1" dirty="0" smtClean="0"/>
              <a:t>I </a:t>
            </a:r>
            <a:r>
              <a:rPr lang="ru-RU" sz="3200" i="1" dirty="0" smtClean="0"/>
              <a:t> уровень:                                               </a:t>
            </a:r>
          </a:p>
          <a:p>
            <a:pPr>
              <a:buNone/>
            </a:pPr>
            <a:endParaRPr lang="ru-RU" sz="3200" i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3059832" y="3212976"/>
            <a:ext cx="3240360" cy="1008112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Самостоятельно действует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общественной жизни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рапеция 4"/>
          <p:cNvSpPr/>
          <p:nvPr/>
        </p:nvSpPr>
        <p:spPr>
          <a:xfrm>
            <a:off x="2843808" y="4365104"/>
            <a:ext cx="3672408" cy="792088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Ценит </a:t>
            </a:r>
          </a:p>
          <a:p>
            <a:pPr algn="ctr"/>
            <a:r>
              <a:rPr lang="ru-RU" sz="2000" dirty="0" smtClean="0"/>
              <a:t>общественную жизнь</a:t>
            </a:r>
            <a:endParaRPr lang="ru-RU" sz="2000" dirty="0"/>
          </a:p>
        </p:txBody>
      </p:sp>
      <p:sp>
        <p:nvSpPr>
          <p:cNvPr id="7" name="Трапеция 6"/>
          <p:cNvSpPr/>
          <p:nvPr/>
        </p:nvSpPr>
        <p:spPr>
          <a:xfrm>
            <a:off x="2555776" y="5373216"/>
            <a:ext cx="4248472" cy="864096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Знает и понимает </a:t>
            </a:r>
          </a:p>
          <a:p>
            <a:pPr algn="ctr"/>
            <a:r>
              <a:rPr lang="ru-RU" sz="2000" dirty="0" smtClean="0"/>
              <a:t>общественную жизнь</a:t>
            </a:r>
            <a:endParaRPr lang="ru-RU" sz="2000" dirty="0"/>
          </a:p>
        </p:txBody>
      </p:sp>
      <p:sp>
        <p:nvSpPr>
          <p:cNvPr id="9" name="Выноска 1 (с границей) 8"/>
          <p:cNvSpPr/>
          <p:nvPr/>
        </p:nvSpPr>
        <p:spPr>
          <a:xfrm>
            <a:off x="7020272" y="5373216"/>
            <a:ext cx="1800200" cy="792088"/>
          </a:xfrm>
          <a:prstGeom prst="accentCallout1">
            <a:avLst>
              <a:gd name="adj1" fmla="val 18750"/>
              <a:gd name="adj2" fmla="val -8333"/>
              <a:gd name="adj3" fmla="val 44284"/>
              <a:gd name="adj4" fmla="val -19862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Достигается  во взаимодействии с педагогом.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1 (с границей) 9"/>
          <p:cNvSpPr/>
          <p:nvPr/>
        </p:nvSpPr>
        <p:spPr>
          <a:xfrm>
            <a:off x="6876256" y="4365104"/>
            <a:ext cx="2088232" cy="792088"/>
          </a:xfrm>
          <a:prstGeom prst="accentCallout1">
            <a:avLst>
              <a:gd name="adj1" fmla="val 18750"/>
              <a:gd name="adj2" fmla="val -8333"/>
              <a:gd name="adj3" fmla="val 49532"/>
              <a:gd name="adj4" fmla="val -2042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Достигается в дружественной детской среде (коллективе)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1 (с границей) 10"/>
          <p:cNvSpPr/>
          <p:nvPr/>
        </p:nvSpPr>
        <p:spPr>
          <a:xfrm>
            <a:off x="6804248" y="3212976"/>
            <a:ext cx="1944216" cy="936104"/>
          </a:xfrm>
          <a:prstGeom prst="accentCallout1">
            <a:avLst>
              <a:gd name="adj1" fmla="val 18750"/>
              <a:gd name="adj2" fmla="val -8333"/>
              <a:gd name="adj3" fmla="val 57739"/>
              <a:gd name="adj4" fmla="val -3192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Достигается во взаимодействии с социальными субъектами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Резюме: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Сказанное не означает стремления доказать большую значимость внеурочной деятельности или дополнительного образования. Однако очевидна необходимость сохранения и развития той и другой сферы, их специфики и функций. Более того, необходимо их гармоничное соединение с основным образованием. Такой подход позволяет создать единое образовательное и культурное пространство в школе, и что наиболее существенно, расширить пространство детства, в котором у ребенка появляется возможность сменить статус неуспевающего на успешного, роль ученика на роль ребенка, подростка — на спортсмена, художника, актера, значительно расширить круг общения и сформировать умения договариваться с другими людьми.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E4876A472379146A19D4BBABF25BC1C" ma:contentTypeVersion="0" ma:contentTypeDescription="Создание документа." ma:contentTypeScope="" ma:versionID="0d0629d04e3e71fa6952c1bc8e3a0b20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F2C8063-1787-4CFE-B8C8-B8BB5D786807}"/>
</file>

<file path=customXml/itemProps2.xml><?xml version="1.0" encoding="utf-8"?>
<ds:datastoreItem xmlns:ds="http://schemas.openxmlformats.org/officeDocument/2006/customXml" ds:itemID="{4B07315E-9754-481C-894A-F728921B7860}"/>
</file>

<file path=customXml/itemProps3.xml><?xml version="1.0" encoding="utf-8"?>
<ds:datastoreItem xmlns:ds="http://schemas.openxmlformats.org/officeDocument/2006/customXml" ds:itemID="{68F61470-9DD8-46F1-AEB7-67E331A5FB66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643</TotalTime>
  <Words>916</Words>
  <Application>Microsoft Office PowerPoint</Application>
  <PresentationFormat>Экран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Отличия внеурочной деятельности  и дополнительного образования.</vt:lpstr>
      <vt:lpstr>Основные направления</vt:lpstr>
      <vt:lpstr>Общие характеристики внеурочной деятельности и дополнительного образования: </vt:lpstr>
      <vt:lpstr>Характеристики, различающие внеурочную деятельность и дополнительное образование:</vt:lpstr>
      <vt:lpstr>Характеристики, различающие внеурочную деятельность и дополнительное образование:</vt:lpstr>
      <vt:lpstr>Характеристики, различающие внеурочную деятельность и дополнительное образование:</vt:lpstr>
      <vt:lpstr>Интеграция возможностей общего и дополнительного образования при организации внеурочной деятельности</vt:lpstr>
      <vt:lpstr>Резюме: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Отличие внеурочной деятельности от дополнительного образования.</dc:title>
  <dc:creator>Натали</dc:creator>
  <cp:lastModifiedBy>Ольга</cp:lastModifiedBy>
  <cp:revision>72</cp:revision>
  <cp:lastPrinted>2016-08-17T04:04:09Z</cp:lastPrinted>
  <dcterms:created xsi:type="dcterms:W3CDTF">2013-01-08T10:34:59Z</dcterms:created>
  <dcterms:modified xsi:type="dcterms:W3CDTF">2016-08-17T05:10:03Z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0x0101005E4876A472379146A19D4BBABF25BC1C</vt:lpwstr>
  </property>
</Properties>
</file>